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  <p:sldMasterId id="2147483887" r:id="rId2"/>
  </p:sldMasterIdLst>
  <p:notesMasterIdLst>
    <p:notesMasterId r:id="rId63"/>
  </p:notesMasterIdLst>
  <p:sldIdLst>
    <p:sldId id="482" r:id="rId3"/>
    <p:sldId id="474" r:id="rId4"/>
    <p:sldId id="475" r:id="rId5"/>
    <p:sldId id="476" r:id="rId6"/>
    <p:sldId id="477" r:id="rId7"/>
    <p:sldId id="478" r:id="rId8"/>
    <p:sldId id="479" r:id="rId9"/>
    <p:sldId id="421" r:id="rId10"/>
    <p:sldId id="483" r:id="rId11"/>
    <p:sldId id="449" r:id="rId12"/>
    <p:sldId id="448" r:id="rId13"/>
    <p:sldId id="430" r:id="rId14"/>
    <p:sldId id="433" r:id="rId15"/>
    <p:sldId id="434" r:id="rId16"/>
    <p:sldId id="487" r:id="rId17"/>
    <p:sldId id="435" r:id="rId18"/>
    <p:sldId id="436" r:id="rId19"/>
    <p:sldId id="450" r:id="rId20"/>
    <p:sldId id="452" r:id="rId21"/>
    <p:sldId id="451" r:id="rId22"/>
    <p:sldId id="484" r:id="rId23"/>
    <p:sldId id="485" r:id="rId24"/>
    <p:sldId id="486" r:id="rId25"/>
    <p:sldId id="488" r:id="rId26"/>
    <p:sldId id="489" r:id="rId27"/>
    <p:sldId id="456" r:id="rId28"/>
    <p:sldId id="458" r:id="rId29"/>
    <p:sldId id="459" r:id="rId30"/>
    <p:sldId id="460" r:id="rId31"/>
    <p:sldId id="461" r:id="rId32"/>
    <p:sldId id="462" r:id="rId33"/>
    <p:sldId id="463" r:id="rId34"/>
    <p:sldId id="464" r:id="rId35"/>
    <p:sldId id="490" r:id="rId36"/>
    <p:sldId id="465" r:id="rId37"/>
    <p:sldId id="466" r:id="rId38"/>
    <p:sldId id="469" r:id="rId39"/>
    <p:sldId id="439" r:id="rId40"/>
    <p:sldId id="440" r:id="rId41"/>
    <p:sldId id="441" r:id="rId42"/>
    <p:sldId id="493" r:id="rId43"/>
    <p:sldId id="471" r:id="rId44"/>
    <p:sldId id="491" r:id="rId45"/>
    <p:sldId id="494" r:id="rId46"/>
    <p:sldId id="495" r:id="rId47"/>
    <p:sldId id="502" r:id="rId48"/>
    <p:sldId id="503" r:id="rId49"/>
    <p:sldId id="470" r:id="rId50"/>
    <p:sldId id="425" r:id="rId51"/>
    <p:sldId id="497" r:id="rId52"/>
    <p:sldId id="492" r:id="rId53"/>
    <p:sldId id="499" r:id="rId54"/>
    <p:sldId id="500" r:id="rId55"/>
    <p:sldId id="480" r:id="rId56"/>
    <p:sldId id="498" r:id="rId57"/>
    <p:sldId id="501" r:id="rId58"/>
    <p:sldId id="473" r:id="rId59"/>
    <p:sldId id="504" r:id="rId60"/>
    <p:sldId id="419" r:id="rId61"/>
    <p:sldId id="333" r:id="rId62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4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C7C7C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160" autoAdjust="0"/>
    <p:restoredTop sz="95332" autoAdjust="0"/>
  </p:normalViewPr>
  <p:slideViewPr>
    <p:cSldViewPr snapToGrid="0">
      <p:cViewPr varScale="1">
        <p:scale>
          <a:sx n="55" d="100"/>
          <a:sy n="55" d="100"/>
        </p:scale>
        <p:origin x="34" y="125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08-May-18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3454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1999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982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820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0005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https://cwiki.apache.org/confluence/display/KAFKA/Clients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392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06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7440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1735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0717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522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4836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D1D759-295C-484A-9A59-E25428A95EE5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70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0520" y="3029374"/>
            <a:ext cx="14739224" cy="2091266"/>
          </a:xfrm>
          <a:solidFill>
            <a:schemeClr val="bg1">
              <a:alpha val="75000"/>
            </a:schemeClr>
          </a:solidFill>
          <a:effectLst/>
        </p:spPr>
        <p:txBody>
          <a:bodyPr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01040" y="5527040"/>
            <a:ext cx="12138184" cy="2492587"/>
          </a:xfrm>
        </p:spPr>
        <p:txBody>
          <a:bodyPr/>
          <a:lstStyle>
            <a:lvl1pPr marL="0" indent="0" algn="ctr">
              <a:buNone/>
              <a:defRPr>
                <a:solidFill>
                  <a:srgbClr val="000000"/>
                </a:solidFill>
              </a:defRPr>
            </a:lvl1pPr>
            <a:lvl2pPr marL="487695" indent="0" algn="ctr">
              <a:buNone/>
              <a:defRPr/>
            </a:lvl2pPr>
            <a:lvl3pPr marL="975390" indent="0" algn="ctr">
              <a:buNone/>
              <a:defRPr/>
            </a:lvl3pPr>
            <a:lvl4pPr marL="1463086" indent="0" algn="ctr">
              <a:buNone/>
              <a:defRPr/>
            </a:lvl4pPr>
            <a:lvl5pPr marL="1950781" indent="0" algn="ctr">
              <a:buNone/>
              <a:defRPr/>
            </a:lvl5pPr>
            <a:lvl6pPr marL="2438476" indent="0" algn="ctr">
              <a:buNone/>
              <a:defRPr/>
            </a:lvl6pPr>
            <a:lvl7pPr marL="2926171" indent="0" algn="ctr">
              <a:buNone/>
              <a:defRPr/>
            </a:lvl7pPr>
            <a:lvl8pPr marL="3413867" indent="0" algn="ctr">
              <a:buNone/>
              <a:defRPr/>
            </a:lvl8pPr>
            <a:lvl9pPr marL="3901562" indent="0" algn="ctr">
              <a:buNone/>
              <a:defRPr/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465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5899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69949" y="6267027"/>
            <a:ext cx="14739224" cy="1937173"/>
          </a:xfrm>
          <a:solidFill>
            <a:schemeClr val="bg1">
              <a:alpha val="75000"/>
            </a:schemeClr>
          </a:solidFill>
          <a:effectLst/>
        </p:spPr>
        <p:txBody>
          <a:bodyPr anchor="t"/>
          <a:lstStyle>
            <a:lvl1pPr algn="l">
              <a:defRPr sz="4267" b="1" cap="all">
                <a:solidFill>
                  <a:srgbClr val="000000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9949" y="4133427"/>
            <a:ext cx="14739224" cy="2133600"/>
          </a:xfrm>
        </p:spPr>
        <p:txBody>
          <a:bodyPr anchor="b"/>
          <a:lstStyle>
            <a:lvl1pPr marL="0" indent="0">
              <a:buNone/>
              <a:defRPr sz="2133">
                <a:solidFill>
                  <a:srgbClr val="000000"/>
                </a:solidFill>
              </a:defRPr>
            </a:lvl1pPr>
            <a:lvl2pPr marL="487695" indent="0">
              <a:buNone/>
              <a:defRPr sz="1920"/>
            </a:lvl2pPr>
            <a:lvl3pPr marL="975390" indent="0">
              <a:buNone/>
              <a:defRPr sz="1707"/>
            </a:lvl3pPr>
            <a:lvl4pPr marL="1463086" indent="0">
              <a:buNone/>
              <a:defRPr sz="1493"/>
            </a:lvl4pPr>
            <a:lvl5pPr marL="1950781" indent="0">
              <a:buNone/>
              <a:defRPr sz="1493"/>
            </a:lvl5pPr>
            <a:lvl6pPr marL="2438476" indent="0">
              <a:buNone/>
              <a:defRPr sz="1493"/>
            </a:lvl6pPr>
            <a:lvl7pPr marL="2926171" indent="0">
              <a:buNone/>
              <a:defRPr sz="1493"/>
            </a:lvl7pPr>
            <a:lvl8pPr marL="3413867" indent="0">
              <a:buNone/>
              <a:defRPr sz="1493"/>
            </a:lvl8pPr>
            <a:lvl9pPr marL="3901562" indent="0">
              <a:buNone/>
              <a:defRPr sz="1493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0584722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6112" y="3071707"/>
            <a:ext cx="3894786" cy="2954867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33462" y="3071707"/>
            <a:ext cx="3896480" cy="2954867"/>
          </a:xfrm>
        </p:spPr>
        <p:txBody>
          <a:bodyPr/>
          <a:lstStyle>
            <a:lvl1pPr>
              <a:defRPr sz="2987"/>
            </a:lvl1pPr>
            <a:lvl2pPr>
              <a:defRPr sz="2560"/>
            </a:lvl2pPr>
            <a:lvl3pPr>
              <a:defRPr sz="2133"/>
            </a:lvl3pPr>
            <a:lvl4pPr>
              <a:defRPr sz="1920"/>
            </a:lvl4pPr>
            <a:lvl5pPr>
              <a:defRPr sz="1920"/>
            </a:lvl5pPr>
            <a:lvl6pPr>
              <a:defRPr sz="1920"/>
            </a:lvl6pPr>
            <a:lvl7pPr>
              <a:defRPr sz="1920"/>
            </a:lvl7pPr>
            <a:lvl8pPr>
              <a:defRPr sz="1920"/>
            </a:lvl8pPr>
            <a:lvl9pPr>
              <a:defRPr sz="192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6409969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7013" y="391161"/>
            <a:ext cx="15606237" cy="1625600"/>
          </a:xfrm>
        </p:spPr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7013" y="2182708"/>
            <a:ext cx="7660874" cy="911013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67013" y="3093721"/>
            <a:ext cx="7660874" cy="5777123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808989" y="2182708"/>
            <a:ext cx="7664261" cy="911013"/>
          </a:xfrm>
        </p:spPr>
        <p:txBody>
          <a:bodyPr anchor="b"/>
          <a:lstStyle>
            <a:lvl1pPr marL="0" indent="0">
              <a:buNone/>
              <a:defRPr sz="2560" b="1"/>
            </a:lvl1pPr>
            <a:lvl2pPr marL="487695" indent="0">
              <a:buNone/>
              <a:defRPr sz="2133" b="1"/>
            </a:lvl2pPr>
            <a:lvl3pPr marL="975390" indent="0">
              <a:buNone/>
              <a:defRPr sz="1920" b="1"/>
            </a:lvl3pPr>
            <a:lvl4pPr marL="1463086" indent="0">
              <a:buNone/>
              <a:defRPr sz="1707" b="1"/>
            </a:lvl4pPr>
            <a:lvl5pPr marL="1950781" indent="0">
              <a:buNone/>
              <a:defRPr sz="1707" b="1"/>
            </a:lvl5pPr>
            <a:lvl6pPr marL="2438476" indent="0">
              <a:buNone/>
              <a:defRPr sz="1707" b="1"/>
            </a:lvl6pPr>
            <a:lvl7pPr marL="2926171" indent="0">
              <a:buNone/>
              <a:defRPr sz="1707" b="1"/>
            </a:lvl7pPr>
            <a:lvl8pPr marL="3413867" indent="0">
              <a:buNone/>
              <a:defRPr sz="1707" b="1"/>
            </a:lvl8pPr>
            <a:lvl9pPr marL="3901562" indent="0">
              <a:buNone/>
              <a:defRPr sz="1707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808989" y="3093721"/>
            <a:ext cx="7664261" cy="5777123"/>
          </a:xfrm>
        </p:spPr>
        <p:txBody>
          <a:bodyPr/>
          <a:lstStyle>
            <a:lvl1pPr>
              <a:defRPr sz="2560"/>
            </a:lvl1pPr>
            <a:lvl2pPr>
              <a:defRPr sz="2133"/>
            </a:lvl2pPr>
            <a:lvl3pPr>
              <a:defRPr sz="1920"/>
            </a:lvl3pPr>
            <a:lvl4pPr>
              <a:defRPr sz="1707"/>
            </a:lvl4pPr>
            <a:lvl5pPr>
              <a:defRPr sz="1707"/>
            </a:lvl5pPr>
            <a:lvl6pPr>
              <a:defRPr sz="1707"/>
            </a:lvl6pPr>
            <a:lvl7pPr>
              <a:defRPr sz="1707"/>
            </a:lvl7pPr>
            <a:lvl8pPr>
              <a:defRPr sz="1707"/>
            </a:lvl8pPr>
            <a:lvl9pPr>
              <a:defRPr sz="1707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3321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7421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71565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422" y="1727650"/>
            <a:ext cx="5705015" cy="1115034"/>
          </a:xfrm>
          <a:solidFill>
            <a:schemeClr val="bg1">
              <a:alpha val="75000"/>
            </a:schemeClr>
          </a:solidFill>
          <a:effectLst/>
        </p:spPr>
        <p:txBody>
          <a:bodyPr anchor="b"/>
          <a:lstStyle>
            <a:lvl1pPr algn="l">
              <a:defRPr sz="2133" b="1">
                <a:solidFill>
                  <a:srgbClr val="000000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80314" y="1727650"/>
            <a:ext cx="9692936" cy="7143194"/>
          </a:xfrm>
        </p:spPr>
        <p:txBody>
          <a:bodyPr/>
          <a:lstStyle>
            <a:lvl1pPr>
              <a:defRPr sz="3413"/>
            </a:lvl1pPr>
            <a:lvl2pPr>
              <a:defRPr sz="2987"/>
            </a:lvl2pPr>
            <a:lvl3pPr>
              <a:defRPr sz="256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7013" y="3033395"/>
            <a:ext cx="5705015" cy="5837449"/>
          </a:xfrm>
        </p:spPr>
        <p:txBody>
          <a:bodyPr/>
          <a:lstStyle>
            <a:lvl1pPr marL="0" indent="0">
              <a:buNone/>
              <a:defRPr sz="1493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57875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5422" y="6827520"/>
            <a:ext cx="14824500" cy="806027"/>
          </a:xfrm>
          <a:solidFill>
            <a:schemeClr val="bg1">
              <a:alpha val="75000"/>
            </a:schemeClr>
          </a:solidFill>
          <a:effectLst/>
        </p:spPr>
        <p:txBody>
          <a:bodyPr anchor="b"/>
          <a:lstStyle>
            <a:lvl1pPr algn="l">
              <a:defRPr sz="2133" b="1">
                <a:solidFill>
                  <a:srgbClr val="000000"/>
                </a:solidFill>
              </a:defRPr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5422" y="1881267"/>
            <a:ext cx="14824500" cy="4842960"/>
          </a:xfrm>
        </p:spPr>
        <p:txBody>
          <a:bodyPr/>
          <a:lstStyle>
            <a:lvl1pPr marL="0" indent="0">
              <a:buNone/>
              <a:defRPr sz="3413"/>
            </a:lvl1pPr>
            <a:lvl2pPr marL="487695" indent="0">
              <a:buNone/>
              <a:defRPr sz="2987"/>
            </a:lvl2pPr>
            <a:lvl3pPr marL="975390" indent="0">
              <a:buNone/>
              <a:defRPr sz="2560"/>
            </a:lvl3pPr>
            <a:lvl4pPr marL="1463086" indent="0">
              <a:buNone/>
              <a:defRPr sz="2133"/>
            </a:lvl4pPr>
            <a:lvl5pPr marL="1950781" indent="0">
              <a:buNone/>
              <a:defRPr sz="2133"/>
            </a:lvl5pPr>
            <a:lvl6pPr marL="2438476" indent="0">
              <a:buNone/>
              <a:defRPr sz="2133"/>
            </a:lvl6pPr>
            <a:lvl7pPr marL="2926171" indent="0">
              <a:buNone/>
              <a:defRPr sz="2133"/>
            </a:lvl7pPr>
            <a:lvl8pPr marL="3413867" indent="0">
              <a:buNone/>
              <a:defRPr sz="2133"/>
            </a:lvl8pPr>
            <a:lvl9pPr marL="3901562" indent="0">
              <a:buNone/>
              <a:defRPr sz="2133"/>
            </a:lvl9pPr>
          </a:lstStyle>
          <a:p>
            <a:pPr lvl="0"/>
            <a:endParaRPr lang="en-US" noProof="0" smtClean="0">
              <a:sym typeface="Arial Bold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5422" y="7633547"/>
            <a:ext cx="14824500" cy="1237297"/>
          </a:xfrm>
        </p:spPr>
        <p:txBody>
          <a:bodyPr/>
          <a:lstStyle>
            <a:lvl1pPr marL="0" indent="0">
              <a:buNone/>
              <a:defRPr sz="1493"/>
            </a:lvl1pPr>
            <a:lvl2pPr marL="487695" indent="0">
              <a:buNone/>
              <a:defRPr sz="1280"/>
            </a:lvl2pPr>
            <a:lvl3pPr marL="975390" indent="0">
              <a:buNone/>
              <a:defRPr sz="1067"/>
            </a:lvl3pPr>
            <a:lvl4pPr marL="1463086" indent="0">
              <a:buNone/>
              <a:defRPr sz="960"/>
            </a:lvl4pPr>
            <a:lvl5pPr marL="1950781" indent="0">
              <a:buNone/>
              <a:defRPr sz="960"/>
            </a:lvl5pPr>
            <a:lvl6pPr marL="2438476" indent="0">
              <a:buNone/>
              <a:defRPr sz="960"/>
            </a:lvl6pPr>
            <a:lvl7pPr marL="2926171" indent="0">
              <a:buNone/>
              <a:defRPr sz="960"/>
            </a:lvl7pPr>
            <a:lvl8pPr marL="3413867" indent="0">
              <a:buNone/>
              <a:defRPr sz="960"/>
            </a:lvl8pPr>
            <a:lvl9pPr marL="3901562" indent="0">
              <a:buNone/>
              <a:defRPr sz="96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5625518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72990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588945" y="2572544"/>
            <a:ext cx="3827050" cy="6298300"/>
          </a:xfrm>
          <a:solidFill>
            <a:schemeClr val="bg1">
              <a:alpha val="75000"/>
            </a:schemeClr>
          </a:solidFill>
          <a:effectLst/>
        </p:spPr>
        <p:txBody>
          <a:bodyPr vert="eaVert"/>
          <a:lstStyle/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125" y="2572544"/>
            <a:ext cx="11323666" cy="6298300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86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image" Target="../media/image16.png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1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AEB5B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/>
          <p:cNvSpPr>
            <a:spLocks noGrp="1"/>
          </p:cNvSpPr>
          <p:nvPr>
            <p:ph type="body" idx="1"/>
          </p:nvPr>
        </p:nvSpPr>
        <p:spPr bwMode="auto">
          <a:xfrm>
            <a:off x="0" y="2880361"/>
            <a:ext cx="5750736" cy="3147906"/>
          </a:xfrm>
          <a:prstGeom prst="rect">
            <a:avLst/>
          </a:prstGeom>
          <a:solidFill>
            <a:schemeClr val="bg1">
              <a:alpha val="74901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NL" smtClean="0">
                <a:sym typeface="Arial Bold" pitchFamily="6" charset="0"/>
              </a:rPr>
              <a:t>Click to edit Master text styles</a:t>
            </a:r>
          </a:p>
          <a:p>
            <a:pPr lvl="1"/>
            <a:r>
              <a:rPr lang="en-US" altLang="nl-NL" smtClean="0">
                <a:sym typeface="Arial Bold" pitchFamily="6" charset="0"/>
              </a:rPr>
              <a:t>Second level</a:t>
            </a:r>
          </a:p>
          <a:p>
            <a:pPr lvl="2"/>
            <a:r>
              <a:rPr lang="en-US" altLang="nl-NL" smtClean="0">
                <a:sym typeface="Arial Bold" pitchFamily="6" charset="0"/>
              </a:rPr>
              <a:t>Third level</a:t>
            </a:r>
          </a:p>
          <a:p>
            <a:pPr lvl="3"/>
            <a:r>
              <a:rPr lang="en-US" altLang="nl-NL" smtClean="0">
                <a:sym typeface="Arial Bold" pitchFamily="6" charset="0"/>
              </a:rPr>
              <a:t>Fourth level</a:t>
            </a:r>
          </a:p>
          <a:p>
            <a:pPr lvl="4"/>
            <a:r>
              <a:rPr lang="en-US" altLang="nl-NL" smtClean="0">
                <a:sym typeface="Arial Bold" pitchFamily="6" charset="0"/>
              </a:rPr>
              <a:t>Fifth level</a:t>
            </a:r>
          </a:p>
        </p:txBody>
      </p:sp>
      <p:sp>
        <p:nvSpPr>
          <p:cNvPr id="4" name="AutoShape 8"/>
          <p:cNvSpPr>
            <a:spLocks/>
          </p:cNvSpPr>
          <p:nvPr userDrawn="1"/>
        </p:nvSpPr>
        <p:spPr bwMode="auto">
          <a:xfrm>
            <a:off x="0" y="-15240"/>
            <a:ext cx="14354826" cy="151214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68768B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623166">
              <a:defRPr/>
            </a:pPr>
            <a:endParaRPr lang="en-US" sz="3840">
              <a:solidFill>
                <a:srgbClr val="FFFFFF"/>
              </a:solidFill>
              <a:effectLst>
                <a:outerShdw blurRad="38100" dist="38100" dir="2700000" algn="tl">
                  <a:srgbClr val="DDDDDD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7177" name="Rectangle 9"/>
          <p:cNvSpPr>
            <a:spLocks noGrp="1"/>
          </p:cNvSpPr>
          <p:nvPr>
            <p:ph type="title"/>
          </p:nvPr>
        </p:nvSpPr>
        <p:spPr bwMode="auto">
          <a:xfrm>
            <a:off x="220140" y="1"/>
            <a:ext cx="13980587" cy="1420707"/>
          </a:xfrm>
          <a:prstGeom prst="rect">
            <a:avLst/>
          </a:prstGeom>
          <a:noFill/>
          <a:ln>
            <a:noFill/>
          </a:ln>
          <a:effectLst>
            <a:outerShdw blurRad="63500" dist="25400" dir="4002433" algn="ctr" rotWithShape="0">
              <a:srgbClr val="F5AF33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>
                <a:sym typeface="Arial Bold" charset="0"/>
              </a:rPr>
              <a:t>Click to edit Master title style</a:t>
            </a:r>
          </a:p>
        </p:txBody>
      </p:sp>
      <p:pic>
        <p:nvPicPr>
          <p:cNvPr id="6149" name="Picture 9" descr="RB_DEVOXX_LOGO_BLK no head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4194871" y="1772054"/>
            <a:ext cx="4646507" cy="12547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AutoShape 3"/>
          <p:cNvSpPr>
            <a:spLocks/>
          </p:cNvSpPr>
          <p:nvPr userDrawn="1"/>
        </p:nvSpPr>
        <p:spPr bwMode="auto">
          <a:xfrm>
            <a:off x="0" y="9128760"/>
            <a:ext cx="17396145" cy="66378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solidFill>
            <a:srgbClr val="A51E22"/>
          </a:solidFill>
          <a:ln>
            <a:noFill/>
          </a:ln>
          <a:effectLst/>
        </p:spPr>
        <p:txBody>
          <a:bodyPr lIns="0" tIns="0" rIns="0" bIns="0" anchor="ctr"/>
          <a:lstStyle/>
          <a:p>
            <a:pPr defTabSz="623166">
              <a:defRPr/>
            </a:pPr>
            <a:endParaRPr lang="en-US" sz="384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11" name="AutoShape 5"/>
          <p:cNvSpPr>
            <a:spLocks/>
          </p:cNvSpPr>
          <p:nvPr userDrawn="1"/>
        </p:nvSpPr>
        <p:spPr bwMode="auto">
          <a:xfrm>
            <a:off x="233687" y="9101667"/>
            <a:ext cx="6285845" cy="596053"/>
          </a:xfrm>
          <a:custGeom>
            <a:avLst/>
            <a:gdLst>
              <a:gd name="T0" fmla="*/ 2946400 w 21600"/>
              <a:gd name="T1" fmla="*/ 279400 h 21600"/>
              <a:gd name="T2" fmla="*/ 2946400 w 21600"/>
              <a:gd name="T3" fmla="*/ 279400 h 21600"/>
              <a:gd name="T4" fmla="*/ 2946400 w 21600"/>
              <a:gd name="T5" fmla="*/ 279400 h 21600"/>
              <a:gd name="T6" fmla="*/ 2946400 w 21600"/>
              <a:gd name="T7" fmla="*/ 279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l">
              <a:defRPr/>
            </a:pPr>
            <a:r>
              <a:rPr lang="en-US" sz="2560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#</a:t>
            </a:r>
            <a:r>
              <a:rPr lang="en-US" sz="2560" dirty="0" err="1" smtClean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ActiveUIDevoxxUK</a:t>
            </a:r>
            <a:endParaRPr lang="en-US" sz="2560" dirty="0"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sp>
        <p:nvSpPr>
          <p:cNvPr id="12" name="AutoShape 4"/>
          <p:cNvSpPr>
            <a:spLocks/>
          </p:cNvSpPr>
          <p:nvPr userDrawn="1"/>
        </p:nvSpPr>
        <p:spPr bwMode="auto">
          <a:xfrm>
            <a:off x="9669229" y="9101667"/>
            <a:ext cx="7572818" cy="596053"/>
          </a:xfrm>
          <a:custGeom>
            <a:avLst/>
            <a:gdLst>
              <a:gd name="T0" fmla="*/ 3549650 w 21600"/>
              <a:gd name="T1" fmla="*/ 279400 h 21600"/>
              <a:gd name="T2" fmla="*/ 3549650 w 21600"/>
              <a:gd name="T3" fmla="*/ 279400 h 21600"/>
              <a:gd name="T4" fmla="*/ 3549650 w 21600"/>
              <a:gd name="T5" fmla="*/ 279400 h 21600"/>
              <a:gd name="T6" fmla="*/ 3549650 w 21600"/>
              <a:gd name="T7" fmla="*/ 279400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21600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effectLst>
            <a:outerShdw dist="25400" dir="5400000" algn="ctr" rotWithShape="0">
              <a:srgbClr val="808080">
                <a:alpha val="5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algn="r">
              <a:defRPr/>
            </a:pPr>
            <a:r>
              <a:rPr lang="en-US" sz="2560" dirty="0" smtClean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@</a:t>
            </a:r>
            <a:r>
              <a:rPr lang="en-US" sz="2560" dirty="0" err="1" smtClean="0">
                <a:solidFill>
                  <a:srgbClr val="FFFFFF"/>
                </a:solidFill>
                <a:latin typeface="Arial" charset="0"/>
                <a:ea typeface="ＭＳ Ｐゴシック" charset="0"/>
                <a:cs typeface="Arial" charset="0"/>
                <a:sym typeface="Arial" charset="0"/>
              </a:rPr>
              <a:t>lucasjellema</a:t>
            </a:r>
            <a:endParaRPr lang="en-US" sz="2560" dirty="0">
              <a:latin typeface="Gill Sans" charset="0"/>
              <a:ea typeface="ＭＳ Ｐゴシック" charset="0"/>
              <a:cs typeface="Gill Sans" charset="0"/>
              <a:sym typeface="Gill Sans" charset="0"/>
            </a:endParaRPr>
          </a:p>
        </p:txBody>
      </p:sp>
      <p:pic>
        <p:nvPicPr>
          <p:cNvPr id="6153" name="Picture 12" descr="Draft T-shirt pour vecto.pn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934" y="5107093"/>
            <a:ext cx="6995374" cy="38743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096648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</p:sldLayoutIdLst>
  <p:timing>
    <p:tnLst>
      <p:par>
        <p:cTn id="1" dur="indefinite" restart="never" nodeType="tmRoot"/>
      </p:par>
    </p:tnLst>
  </p:timing>
  <p:txStyles>
    <p:titleStyle>
      <a:lvl1pPr algn="l" defTabSz="582525" rtl="0" eaLnBrk="0" fontAlgn="base" hangingPunct="0">
        <a:spcBef>
          <a:spcPct val="0"/>
        </a:spcBef>
        <a:spcAft>
          <a:spcPct val="0"/>
        </a:spcAft>
        <a:defRPr sz="5760">
          <a:solidFill>
            <a:schemeClr val="bg1"/>
          </a:solidFill>
          <a:latin typeface="+mj-lt"/>
          <a:ea typeface="MS PGothic" panose="020B0600070205080204" pitchFamily="34" charset="-128"/>
          <a:cs typeface="+mj-cs"/>
          <a:sym typeface="Arial Bold" pitchFamily="6" charset="0"/>
        </a:defRPr>
      </a:lvl1pPr>
      <a:lvl2pPr algn="l" defTabSz="582525" rtl="0" eaLnBrk="0" fontAlgn="base" hangingPunct="0">
        <a:spcBef>
          <a:spcPct val="0"/>
        </a:spcBef>
        <a:spcAft>
          <a:spcPct val="0"/>
        </a:spcAft>
        <a:defRPr sz="576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2pPr>
      <a:lvl3pPr algn="l" defTabSz="582525" rtl="0" eaLnBrk="0" fontAlgn="base" hangingPunct="0">
        <a:spcBef>
          <a:spcPct val="0"/>
        </a:spcBef>
        <a:spcAft>
          <a:spcPct val="0"/>
        </a:spcAft>
        <a:defRPr sz="576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3pPr>
      <a:lvl4pPr algn="l" defTabSz="582525" rtl="0" eaLnBrk="0" fontAlgn="base" hangingPunct="0">
        <a:spcBef>
          <a:spcPct val="0"/>
        </a:spcBef>
        <a:spcAft>
          <a:spcPct val="0"/>
        </a:spcAft>
        <a:defRPr sz="576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4pPr>
      <a:lvl5pPr algn="l" defTabSz="582525" rtl="0" eaLnBrk="0" fontAlgn="base" hangingPunct="0">
        <a:spcBef>
          <a:spcPct val="0"/>
        </a:spcBef>
        <a:spcAft>
          <a:spcPct val="0"/>
        </a:spcAft>
        <a:defRPr sz="5760">
          <a:solidFill>
            <a:schemeClr val="bg1"/>
          </a:solidFill>
          <a:latin typeface="Arial Bold" charset="0"/>
          <a:ea typeface="MS PGothic" panose="020B0600070205080204" pitchFamily="34" charset="-128"/>
          <a:cs typeface="Arial Bold" charset="0"/>
          <a:sym typeface="Arial Bold" pitchFamily="6" charset="0"/>
        </a:defRPr>
      </a:lvl5pPr>
      <a:lvl6pPr marL="487695" algn="l" defTabSz="582525" rtl="0" fontAlgn="base" hangingPunct="0">
        <a:spcBef>
          <a:spcPct val="0"/>
        </a:spcBef>
        <a:spcAft>
          <a:spcPct val="0"/>
        </a:spcAft>
        <a:defRPr sz="6934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6pPr>
      <a:lvl7pPr marL="975390" algn="l" defTabSz="582525" rtl="0" fontAlgn="base" hangingPunct="0">
        <a:spcBef>
          <a:spcPct val="0"/>
        </a:spcBef>
        <a:spcAft>
          <a:spcPct val="0"/>
        </a:spcAft>
        <a:defRPr sz="6934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7pPr>
      <a:lvl8pPr marL="1463086" algn="l" defTabSz="582525" rtl="0" fontAlgn="base" hangingPunct="0">
        <a:spcBef>
          <a:spcPct val="0"/>
        </a:spcBef>
        <a:spcAft>
          <a:spcPct val="0"/>
        </a:spcAft>
        <a:defRPr sz="6934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8pPr>
      <a:lvl9pPr marL="1950781" algn="l" defTabSz="582525" rtl="0" fontAlgn="base" hangingPunct="0">
        <a:spcBef>
          <a:spcPct val="0"/>
        </a:spcBef>
        <a:spcAft>
          <a:spcPct val="0"/>
        </a:spcAft>
        <a:defRPr sz="6934">
          <a:solidFill>
            <a:srgbClr val="000000"/>
          </a:solidFill>
          <a:latin typeface="Arial Bold" charset="0"/>
          <a:ea typeface="ＭＳ Ｐゴシック" charset="0"/>
          <a:cs typeface="Arial Bold" charset="0"/>
          <a:sym typeface="Arial Bold" charset="0"/>
        </a:defRPr>
      </a:lvl9pPr>
    </p:titleStyle>
    <p:bodyStyle>
      <a:lvl1pPr marL="365771" indent="-365771" algn="ctr" defTabSz="582525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MS PGothic" panose="020B0600070205080204" pitchFamily="34" charset="-128"/>
          <a:cs typeface="+mn-cs"/>
          <a:sym typeface="Arial Bold" pitchFamily="6" charset="0"/>
        </a:defRPr>
      </a:lvl1pPr>
      <a:lvl2pPr marL="792505" indent="-304810" algn="ctr" defTabSz="582525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2pPr>
      <a:lvl3pPr marL="1219238" indent="-243848" algn="ctr" defTabSz="582525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3pPr>
      <a:lvl4pPr marL="1706933" indent="-243848" algn="ctr" defTabSz="582525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4pPr>
      <a:lvl5pPr marL="2194629" indent="-243848" algn="ctr" defTabSz="582525" rtl="0" eaLnBrk="0" fontAlgn="base" hangingPunct="0">
        <a:spcBef>
          <a:spcPct val="0"/>
        </a:spcBef>
        <a:spcAft>
          <a:spcPct val="0"/>
        </a:spcAft>
        <a:defRPr sz="3200">
          <a:solidFill>
            <a:srgbClr val="000000"/>
          </a:solidFill>
          <a:latin typeface="+mn-lt"/>
          <a:ea typeface="Arial Bold" charset="0"/>
          <a:cs typeface="+mn-cs"/>
          <a:sym typeface="Arial Bold" pitchFamily="6" charset="0"/>
        </a:defRPr>
      </a:lvl5pPr>
      <a:lvl6pPr marL="487695" algn="ctr" defTabSz="582525" rtl="0" fontAlgn="base" hangingPunct="0">
        <a:spcBef>
          <a:spcPct val="0"/>
        </a:spcBef>
        <a:spcAft>
          <a:spcPct val="0"/>
        </a:spcAft>
        <a:defRPr sz="32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6pPr>
      <a:lvl7pPr marL="975390" algn="ctr" defTabSz="582525" rtl="0" fontAlgn="base" hangingPunct="0">
        <a:spcBef>
          <a:spcPct val="0"/>
        </a:spcBef>
        <a:spcAft>
          <a:spcPct val="0"/>
        </a:spcAft>
        <a:defRPr sz="32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7pPr>
      <a:lvl8pPr marL="1463086" algn="ctr" defTabSz="582525" rtl="0" fontAlgn="base" hangingPunct="0">
        <a:spcBef>
          <a:spcPct val="0"/>
        </a:spcBef>
        <a:spcAft>
          <a:spcPct val="0"/>
        </a:spcAft>
        <a:defRPr sz="32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8pPr>
      <a:lvl9pPr marL="1950781" algn="ctr" defTabSz="582525" rtl="0" fontAlgn="base" hangingPunct="0">
        <a:spcBef>
          <a:spcPct val="0"/>
        </a:spcBef>
        <a:spcAft>
          <a:spcPct val="0"/>
        </a:spcAft>
        <a:defRPr sz="3200">
          <a:solidFill>
            <a:srgbClr val="231F21"/>
          </a:solidFill>
          <a:latin typeface="+mn-lt"/>
          <a:ea typeface="Arial Bold" charset="0"/>
          <a:cs typeface="+mn-cs"/>
          <a:sym typeface="Arial Bold" charset="0"/>
        </a:defRPr>
      </a:lvl9pPr>
    </p:bodyStyle>
    <p:otherStyle>
      <a:defPPr>
        <a:defRPr lang="en-US"/>
      </a:defPPr>
      <a:lvl1pPr marL="0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1pPr>
      <a:lvl2pPr marL="487695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2pPr>
      <a:lvl3pPr marL="975390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3pPr>
      <a:lvl4pPr marL="1463086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4pPr>
      <a:lvl5pPr marL="1950781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5pPr>
      <a:lvl6pPr marL="2438476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6pPr>
      <a:lvl7pPr marL="2926171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7pPr>
      <a:lvl8pPr marL="3413867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8pPr>
      <a:lvl9pPr marL="3901562" algn="l" defTabSz="487695" rtl="0" eaLnBrk="1" latinLnBrk="0" hangingPunct="1">
        <a:defRPr sz="192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mis.nl/" TargetMode="External"/><Relationship Id="rId1" Type="http://schemas.openxmlformats.org/officeDocument/2006/relationships/slideLayout" Target="../slideLayouts/slideLayout6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0.xml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41.pn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5.png"/><Relationship Id="rId5" Type="http://schemas.openxmlformats.org/officeDocument/2006/relationships/image" Target="../media/image26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55.jpe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55.jpe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25.png"/><Relationship Id="rId4" Type="http://schemas.openxmlformats.org/officeDocument/2006/relationships/image" Target="../media/image5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55.jpe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12" Type="http://schemas.openxmlformats.org/officeDocument/2006/relationships/image" Target="../media/image6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55.jpe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75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11" Type="http://schemas.openxmlformats.org/officeDocument/2006/relationships/image" Target="../media/image76.png"/><Relationship Id="rId5" Type="http://schemas.openxmlformats.org/officeDocument/2006/relationships/image" Target="../media/image27.png"/><Relationship Id="rId10" Type="http://schemas.microsoft.com/office/2007/relationships/hdphoto" Target="../media/hdphoto1.wdp"/><Relationship Id="rId4" Type="http://schemas.openxmlformats.org/officeDocument/2006/relationships/image" Target="../media/image26.png"/><Relationship Id="rId9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6.png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8.xml"/><Relationship Id="rId4" Type="http://schemas.openxmlformats.org/officeDocument/2006/relationships/image" Target="../media/image62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37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55.jpe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76.png"/><Relationship Id="rId4" Type="http://schemas.openxmlformats.org/officeDocument/2006/relationships/image" Target="../media/image25.png"/><Relationship Id="rId9" Type="http://schemas.openxmlformats.org/officeDocument/2006/relationships/image" Target="../media/image3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76.png"/><Relationship Id="rId4" Type="http://schemas.openxmlformats.org/officeDocument/2006/relationships/image" Target="../media/image26.png"/><Relationship Id="rId9" Type="http://schemas.openxmlformats.org/officeDocument/2006/relationships/image" Target="../media/image5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5.jpeg"/><Relationship Id="rId5" Type="http://schemas.openxmlformats.org/officeDocument/2006/relationships/image" Target="../media/image67.png"/><Relationship Id="rId4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13" Type="http://schemas.openxmlformats.org/officeDocument/2006/relationships/image" Target="../media/image84.jpeg"/><Relationship Id="rId18" Type="http://schemas.openxmlformats.org/officeDocument/2006/relationships/image" Target="../media/image89.jpeg"/><Relationship Id="rId3" Type="http://schemas.openxmlformats.org/officeDocument/2006/relationships/image" Target="../media/image28.png"/><Relationship Id="rId21" Type="http://schemas.openxmlformats.org/officeDocument/2006/relationships/image" Target="../media/image91.png"/><Relationship Id="rId7" Type="http://schemas.openxmlformats.org/officeDocument/2006/relationships/image" Target="../media/image39.png"/><Relationship Id="rId12" Type="http://schemas.openxmlformats.org/officeDocument/2006/relationships/image" Target="../media/image83.jpeg"/><Relationship Id="rId17" Type="http://schemas.openxmlformats.org/officeDocument/2006/relationships/image" Target="../media/image88.png"/><Relationship Id="rId2" Type="http://schemas.openxmlformats.org/officeDocument/2006/relationships/image" Target="../media/image26.png"/><Relationship Id="rId16" Type="http://schemas.openxmlformats.org/officeDocument/2006/relationships/image" Target="../media/image87.png"/><Relationship Id="rId20" Type="http://schemas.microsoft.com/office/2007/relationships/hdphoto" Target="../media/hdphoto2.wdp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2.png"/><Relationship Id="rId11" Type="http://schemas.openxmlformats.org/officeDocument/2006/relationships/image" Target="../media/image55.jpeg"/><Relationship Id="rId5" Type="http://schemas.openxmlformats.org/officeDocument/2006/relationships/image" Target="../media/image41.png"/><Relationship Id="rId15" Type="http://schemas.openxmlformats.org/officeDocument/2006/relationships/image" Target="../media/image86.jpeg"/><Relationship Id="rId10" Type="http://schemas.openxmlformats.org/officeDocument/2006/relationships/image" Target="../media/image82.png"/><Relationship Id="rId19" Type="http://schemas.openxmlformats.org/officeDocument/2006/relationships/image" Target="../media/image90.png"/><Relationship Id="rId4" Type="http://schemas.openxmlformats.org/officeDocument/2006/relationships/image" Target="../media/image37.png"/><Relationship Id="rId9" Type="http://schemas.openxmlformats.org/officeDocument/2006/relationships/image" Target="../media/image25.png"/><Relationship Id="rId14" Type="http://schemas.openxmlformats.org/officeDocument/2006/relationships/image" Target="../media/image85.jpeg"/><Relationship Id="rId22" Type="http://schemas.openxmlformats.org/officeDocument/2006/relationships/image" Target="../media/image92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gif"/><Relationship Id="rId2" Type="http://schemas.openxmlformats.org/officeDocument/2006/relationships/image" Target="../media/image93.gif"/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96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5.png"/><Relationship Id="rId5" Type="http://schemas.openxmlformats.org/officeDocument/2006/relationships/hyperlink" Target="mailto:info@amis.nl" TargetMode="External"/><Relationship Id="rId4" Type="http://schemas.openxmlformats.org/officeDocument/2006/relationships/hyperlink" Target="http://www.amis.nl/" TargetMode="External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1" name="Rectangle 1"/>
          <p:cNvSpPr>
            <a:spLocks noGrp="1" noChangeArrowheads="1"/>
          </p:cNvSpPr>
          <p:nvPr>
            <p:ph type="title"/>
          </p:nvPr>
        </p:nvSpPr>
        <p:spPr>
          <a:xfrm>
            <a:off x="176371" y="32174"/>
            <a:ext cx="14638867" cy="1464733"/>
          </a:xfrm>
        </p:spPr>
        <p:txBody>
          <a:bodyPr/>
          <a:lstStyle/>
          <a:p>
            <a:r>
              <a:rPr lang="en-US" sz="5400" dirty="0"/>
              <a:t>Real Time UI with Apache Kafka </a:t>
            </a:r>
            <a:r>
              <a:rPr lang="en-US" sz="5400" dirty="0" smtClean="0"/>
              <a:t/>
            </a:r>
            <a:br>
              <a:rPr lang="en-US" sz="5400" dirty="0" smtClean="0"/>
            </a:br>
            <a:r>
              <a:rPr lang="en-US" sz="4800" dirty="0" smtClean="0"/>
              <a:t>Streaming </a:t>
            </a:r>
            <a:r>
              <a:rPr lang="en-US" sz="4800" dirty="0"/>
              <a:t>Analytics of Fast Data and Server Push</a:t>
            </a:r>
            <a:endParaRPr lang="nl-NL" sz="4800" dirty="0"/>
          </a:p>
        </p:txBody>
      </p:sp>
      <p:sp>
        <p:nvSpPr>
          <p:cNvPr id="921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-9895" y="2956560"/>
            <a:ext cx="7298267" cy="2954867"/>
          </a:xfrm>
        </p:spPr>
        <p:txBody>
          <a:bodyPr/>
          <a:lstStyle/>
          <a:p>
            <a:pPr marL="0" indent="0" algn="l" eaLnBrk="1"/>
            <a:r>
              <a:rPr lang="en-US" altLang="nl-NL" dirty="0" smtClean="0">
                <a:latin typeface="Trebuchet MS Bold" pitchFamily="6" charset="0"/>
                <a:sym typeface="Trebuchet MS Bold" pitchFamily="6" charset="0"/>
              </a:rPr>
              <a:t> Lucas </a:t>
            </a:r>
            <a:r>
              <a:rPr lang="en-US" altLang="nl-NL" dirty="0" smtClean="0">
                <a:latin typeface="Trebuchet MS Bold" pitchFamily="6" charset="0"/>
                <a:sym typeface="Trebuchet MS Bold" pitchFamily="6" charset="0"/>
              </a:rPr>
              <a:t>Jellema (CTO AMIS)</a:t>
            </a:r>
            <a:endParaRPr lang="en-US" altLang="nl-NL" dirty="0" smtClean="0">
              <a:latin typeface="Trebuchet MS Bold" pitchFamily="6" charset="0"/>
              <a:sym typeface="Trebuchet MS Bold" pitchFamily="6" charset="0"/>
            </a:endParaRPr>
          </a:p>
          <a:p>
            <a:pPr marL="0" indent="0" algn="l" eaLnBrk="1"/>
            <a:r>
              <a:rPr lang="en-US" altLang="nl-NL" dirty="0" smtClean="0">
                <a:latin typeface="Trebuchet MS Bold" pitchFamily="6" charset="0"/>
                <a:sym typeface="Trebuchet MS Bold" pitchFamily="6" charset="0"/>
              </a:rPr>
              <a:t> @</a:t>
            </a:r>
            <a:r>
              <a:rPr lang="en-US" altLang="nl-NL" dirty="0" err="1" smtClean="0">
                <a:latin typeface="Trebuchet MS Bold" pitchFamily="6" charset="0"/>
                <a:sym typeface="Trebuchet MS Bold" pitchFamily="6" charset="0"/>
              </a:rPr>
              <a:t>lucasjellema</a:t>
            </a:r>
            <a:endParaRPr lang="en-US" altLang="nl-NL" dirty="0" smtClean="0">
              <a:latin typeface="Trebuchet MS Bold" pitchFamily="6" charset="0"/>
              <a:sym typeface="Trebuchet MS Bold" pitchFamily="6" charset="0"/>
            </a:endParaRPr>
          </a:p>
          <a:p>
            <a:pPr marL="0" indent="0" algn="l" eaLnBrk="1"/>
            <a:r>
              <a:rPr lang="en-US" altLang="nl-NL" dirty="0" smtClean="0">
                <a:latin typeface="Trebuchet MS Bold" pitchFamily="6" charset="0"/>
                <a:sym typeface="Trebuchet MS Bold" pitchFamily="6" charset="0"/>
              </a:rPr>
              <a:t> </a:t>
            </a:r>
            <a:r>
              <a:rPr lang="en-US" altLang="nl-NL" u="sng" dirty="0" smtClean="0">
                <a:latin typeface="Trebuchet MS Bold" pitchFamily="6" charset="0"/>
                <a:sym typeface="Trebuchet MS Bold" pitchFamily="6" charset="0"/>
              </a:rPr>
              <a:t>http://technology.amis.nl</a:t>
            </a:r>
            <a:endParaRPr lang="en-US" altLang="nl-NL" dirty="0" smtClean="0">
              <a:latin typeface="Trebuchet MS Bold" pitchFamily="6" charset="0"/>
              <a:sym typeface="Trebuchet MS Bold" pitchFamily="6" charset="0"/>
            </a:endParaRPr>
          </a:p>
          <a:p>
            <a:pPr marL="0" indent="0" algn="l" eaLnBrk="1"/>
            <a:r>
              <a:rPr lang="en-US" altLang="nl-NL" dirty="0" smtClean="0">
                <a:latin typeface="Trebuchet MS Bold" pitchFamily="6" charset="0"/>
                <a:sym typeface="Trebuchet MS Bold" pitchFamily="6" charset="0"/>
              </a:rPr>
              <a:t> </a:t>
            </a:r>
            <a:r>
              <a:rPr lang="en-US" altLang="nl-NL" u="sng" dirty="0" smtClean="0">
                <a:latin typeface="Trebuchet MS Bold" pitchFamily="6" charset="0"/>
                <a:sym typeface="Trebuchet MS Bold" pitchFamily="6" charset="0"/>
                <a:hlinkClick r:id="rId2"/>
              </a:rPr>
              <a:t>www.amis.nl</a:t>
            </a:r>
            <a:endParaRPr lang="en-US" altLang="nl-NL" dirty="0" smtClean="0"/>
          </a:p>
        </p:txBody>
      </p:sp>
    </p:spTree>
    <p:extLst>
      <p:ext uri="{BB962C8B-B14F-4D97-AF65-F5344CB8AC3E}">
        <p14:creationId xmlns:p14="http://schemas.microsoft.com/office/powerpoint/2010/main" val="484568028"/>
      </p:ext>
    </p:extLst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" descr="Image result for web dashboar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189" y="6719974"/>
            <a:ext cx="1538943" cy="1119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at hand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 on #</a:t>
            </a:r>
            <a:r>
              <a:rPr lang="en-US" dirty="0" err="1" smtClean="0"/>
              <a:t>devoxxUK</a:t>
            </a:r>
            <a:r>
              <a:rPr lang="en-US" dirty="0" smtClean="0"/>
              <a:t> #java #</a:t>
            </a:r>
            <a:r>
              <a:rPr lang="en-US" dirty="0" err="1" smtClean="0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76668" y="4093705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tags</a:t>
            </a:r>
            <a:endParaRPr lang="nl-NL" dirty="0"/>
          </a:p>
        </p:txBody>
      </p:sp>
      <p:sp>
        <p:nvSpPr>
          <p:cNvPr id="19" name="Rectangle 18"/>
          <p:cNvSpPr/>
          <p:nvPr/>
        </p:nvSpPr>
        <p:spPr>
          <a:xfrm>
            <a:off x="10457297" y="5710399"/>
            <a:ext cx="2097069" cy="20191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Show live tweet aggregates per tag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8360228" y="4877477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  <p:sp>
        <p:nvSpPr>
          <p:cNvPr id="21" name="Rectangle 20"/>
          <p:cNvSpPr/>
          <p:nvPr/>
        </p:nvSpPr>
        <p:spPr>
          <a:xfrm>
            <a:off x="12554366" y="7187560"/>
            <a:ext cx="2097069" cy="2019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a live list of top 3 liked tweets per tag</a:t>
            </a:r>
            <a:endParaRPr lang="nl-NL" dirty="0"/>
          </a:p>
        </p:txBody>
      </p:sp>
      <p:sp>
        <p:nvSpPr>
          <p:cNvPr id="3" name="Rectangular Callout 2"/>
          <p:cNvSpPr/>
          <p:nvPr/>
        </p:nvSpPr>
        <p:spPr>
          <a:xfrm>
            <a:off x="9738360" y="518160"/>
            <a:ext cx="5882640" cy="2682240"/>
          </a:xfrm>
          <a:prstGeom prst="wedgeRectCallout">
            <a:avLst>
              <a:gd name="adj1" fmla="val -111831"/>
              <a:gd name="adj2" fmla="val 35850"/>
            </a:avLst>
          </a:prstGeom>
          <a:ln>
            <a:solidFill>
              <a:srgbClr val="7C7C7C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800" dirty="0" err="1" smtClean="0"/>
              <a:t>Standin</a:t>
            </a:r>
            <a:r>
              <a:rPr lang="en-US" sz="2800" dirty="0" smtClean="0"/>
              <a:t> for all </a:t>
            </a:r>
            <a:br>
              <a:rPr lang="en-US" sz="2800" dirty="0" smtClean="0"/>
            </a:br>
            <a:r>
              <a:rPr lang="en-US" sz="2800" dirty="0" smtClean="0"/>
              <a:t>Hot Sources of Live Data: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 </a:t>
            </a:r>
            <a:r>
              <a:rPr lang="en-US" dirty="0" err="1" smtClean="0"/>
              <a:t>IoT</a:t>
            </a:r>
            <a:r>
              <a:rPr lang="en-US" dirty="0" smtClean="0"/>
              <a:t> Physical World Reports, IT Ops, Web Click Statistics, Business Process execution, open data feeds (traffic, weather, stocks, …), Points of Sales, Social Media, </a:t>
            </a:r>
            <a:r>
              <a:rPr lang="en-US" dirty="0" err="1" smtClean="0"/>
              <a:t>microservices</a:t>
            </a:r>
            <a:r>
              <a:rPr lang="en-US" dirty="0" smtClean="0"/>
              <a:t> chatter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13995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  <p:bldP spid="21" grpId="0" animBg="1"/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Code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extBox 4"/>
          <p:cNvSpPr txBox="1"/>
          <p:nvPr/>
        </p:nvSpPr>
        <p:spPr>
          <a:xfrm>
            <a:off x="1081678" y="1728083"/>
            <a:ext cx="14523528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NL" sz="3200" b="1" dirty="0"/>
              <a:t>https://github.com/lucasjellema/devoxxUK18-active-ui-streaming-analysis</a:t>
            </a:r>
            <a:endParaRPr lang="nl-NL" sz="3200" b="1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0898" y="2434778"/>
            <a:ext cx="11317542" cy="6953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TextBox 6"/>
          <p:cNvSpPr txBox="1"/>
          <p:nvPr/>
        </p:nvSpPr>
        <p:spPr>
          <a:xfrm>
            <a:off x="11938342" y="237813"/>
            <a:ext cx="52661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/>
              <a:t>#</a:t>
            </a:r>
            <a:r>
              <a:rPr lang="en-US" sz="4400" dirty="0" err="1" smtClean="0"/>
              <a:t>ActiveUIDevoxxUK</a:t>
            </a:r>
            <a:endParaRPr lang="nl-NL" sz="4400" dirty="0" err="1" smtClean="0"/>
          </a:p>
        </p:txBody>
      </p:sp>
      <p:pic>
        <p:nvPicPr>
          <p:cNvPr id="8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7572" y="78682"/>
            <a:ext cx="1169917" cy="95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71666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10737400" y="4057795"/>
            <a:ext cx="4493623" cy="258973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Cloud 15"/>
          <p:cNvSpPr/>
          <p:nvPr/>
        </p:nvSpPr>
        <p:spPr>
          <a:xfrm>
            <a:off x="10737400" y="6494872"/>
            <a:ext cx="4493623" cy="1985554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Cloud 14"/>
          <p:cNvSpPr/>
          <p:nvPr/>
        </p:nvSpPr>
        <p:spPr>
          <a:xfrm>
            <a:off x="1436914" y="5251269"/>
            <a:ext cx="4493623" cy="1985554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Events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563862" y="2546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63862" y="4070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2563862" y="5594218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999962" y="1770725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999962" y="3179631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999962" y="4914768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999962" y="6647525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1999962" y="4226587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2753663" y="1958199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2227863" y="1183499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tx2"/>
                </a:solidFill>
              </a:rPr>
              <a:t>Consumers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6546081" y="2923100"/>
            <a:ext cx="3962400" cy="3932882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6858000" y="6494872"/>
            <a:ext cx="3200400" cy="1836329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Robust, Scalable, History Retention</a:t>
            </a:r>
          </a:p>
          <a:p>
            <a:pPr algn="ctr"/>
            <a:r>
              <a:rPr lang="en-US" dirty="0" smtClean="0"/>
              <a:t>Containerized/Cloud-enabled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2253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Requirements</a:t>
            </a:r>
            <a:r>
              <a:rPr lang="nl-NL" dirty="0" smtClean="0"/>
              <a:t> for Event </a:t>
            </a:r>
            <a:r>
              <a:rPr lang="nl-NL" dirty="0" err="1" smtClean="0"/>
              <a:t>capability</a:t>
            </a:r>
            <a:r>
              <a:rPr lang="nl-NL" dirty="0" smtClean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3764259" cy="6665191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decoupling</a:t>
            </a:r>
            <a:r>
              <a:rPr lang="nl-NL" dirty="0" smtClean="0"/>
              <a:t>  </a:t>
            </a:r>
            <a:r>
              <a:rPr lang="nl-NL" dirty="0" err="1" smtClean="0"/>
              <a:t>between</a:t>
            </a:r>
            <a:r>
              <a:rPr lang="nl-NL" dirty="0" smtClean="0"/>
              <a:t> </a:t>
            </a:r>
            <a:r>
              <a:rPr lang="nl-NL" dirty="0" err="1" smtClean="0"/>
              <a:t>publisher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consumer</a:t>
            </a:r>
            <a:endParaRPr lang="nl-NL" dirty="0" smtClean="0"/>
          </a:p>
          <a:p>
            <a:pPr lvl="1"/>
            <a:r>
              <a:rPr lang="en-US" sz="2200" dirty="0" smtClean="0"/>
              <a:t>In time/availability, technology, load processing capacity, location, ownership &amp; responsibility</a:t>
            </a:r>
            <a:endParaRPr lang="nl-NL" sz="2200" dirty="0" smtClean="0"/>
          </a:p>
          <a:p>
            <a:r>
              <a:rPr lang="nl-NL" dirty="0" smtClean="0"/>
              <a:t>Generally </a:t>
            </a:r>
            <a:r>
              <a:rPr lang="nl-NL" dirty="0" err="1" smtClean="0"/>
              <a:t>accessible</a:t>
            </a:r>
            <a:r>
              <a:rPr lang="nl-NL" dirty="0" smtClean="0"/>
              <a:t> for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dirty="0" err="1" smtClean="0"/>
              <a:t>consumers</a:t>
            </a:r>
            <a:endParaRPr lang="nl-NL" dirty="0" smtClean="0"/>
          </a:p>
          <a:p>
            <a:pPr lvl="1"/>
            <a:r>
              <a:rPr lang="nl-NL" sz="2200" dirty="0" smtClean="0"/>
              <a:t>Using </a:t>
            </a:r>
            <a:r>
              <a:rPr lang="nl-NL" sz="2200" dirty="0" err="1" smtClean="0"/>
              <a:t>standardized</a:t>
            </a:r>
            <a:r>
              <a:rPr lang="nl-NL" sz="2200" dirty="0" smtClean="0"/>
              <a:t> </a:t>
            </a:r>
            <a:r>
              <a:rPr lang="nl-NL" sz="2200" dirty="0" err="1" smtClean="0"/>
              <a:t>protocols</a:t>
            </a:r>
            <a:r>
              <a:rPr lang="nl-NL" sz="2200" dirty="0" smtClean="0"/>
              <a:t> </a:t>
            </a:r>
            <a:r>
              <a:rPr lang="nl-NL" sz="2200" dirty="0" err="1" smtClean="0"/>
              <a:t>and</a:t>
            </a:r>
            <a:r>
              <a:rPr lang="nl-NL" sz="2200" dirty="0" smtClean="0"/>
              <a:t> formats for </a:t>
            </a:r>
            <a:r>
              <a:rPr lang="nl-NL" sz="2200" dirty="0" err="1" smtClean="0"/>
              <a:t>communications</a:t>
            </a:r>
            <a:r>
              <a:rPr lang="nl-NL" sz="2200" dirty="0" smtClean="0"/>
              <a:t> </a:t>
            </a:r>
            <a:r>
              <a:rPr lang="nl-NL" sz="2200" dirty="0" err="1" smtClean="0"/>
              <a:t>and</a:t>
            </a:r>
            <a:r>
              <a:rPr lang="nl-NL" sz="2200" dirty="0" smtClean="0"/>
              <a:t> event </a:t>
            </a:r>
            <a:r>
              <a:rPr lang="nl-NL" sz="2200" dirty="0" err="1" smtClean="0"/>
              <a:t>payload</a:t>
            </a:r>
            <a:r>
              <a:rPr lang="nl-NL" sz="2200" dirty="0" smtClean="0"/>
              <a:t> (http, JSON)</a:t>
            </a:r>
            <a:endParaRPr lang="nl-NL" dirty="0" smtClean="0"/>
          </a:p>
          <a:p>
            <a:r>
              <a:rPr lang="nl-NL" dirty="0" err="1" smtClean="0"/>
              <a:t>Scalable</a:t>
            </a:r>
            <a:r>
              <a:rPr lang="nl-NL" dirty="0" smtClean="0"/>
              <a:t> (handle high loads)</a:t>
            </a:r>
          </a:p>
          <a:p>
            <a:r>
              <a:rPr lang="nl-NL" dirty="0" err="1" smtClean="0"/>
              <a:t>Available</a:t>
            </a:r>
            <a:r>
              <a:rPr lang="nl-NL" dirty="0" smtClean="0"/>
              <a:t> (</a:t>
            </a:r>
            <a:r>
              <a:rPr lang="nl-NL" dirty="0" err="1" smtClean="0"/>
              <a:t>allow</a:t>
            </a:r>
            <a:r>
              <a:rPr lang="nl-NL" dirty="0" smtClean="0"/>
              <a:t> </a:t>
            </a:r>
            <a:r>
              <a:rPr lang="nl-NL" dirty="0" err="1" smtClean="0"/>
              <a:t>speedy</a:t>
            </a:r>
            <a:r>
              <a:rPr lang="nl-NL" dirty="0" smtClean="0"/>
              <a:t> event </a:t>
            </a:r>
            <a:r>
              <a:rPr lang="nl-NL" dirty="0" err="1" smtClean="0"/>
              <a:t>publication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Reliable</a:t>
            </a:r>
            <a:r>
              <a:rPr lang="nl-NL" dirty="0" smtClean="0"/>
              <a:t> (do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lose</a:t>
            </a:r>
            <a:r>
              <a:rPr lang="nl-NL" dirty="0" smtClean="0"/>
              <a:t> events, at </a:t>
            </a:r>
            <a:r>
              <a:rPr lang="nl-NL" dirty="0" err="1" smtClean="0"/>
              <a:t>least</a:t>
            </a:r>
            <a:r>
              <a:rPr lang="nl-NL" dirty="0" smtClean="0"/>
              <a:t> </a:t>
            </a:r>
            <a:r>
              <a:rPr lang="nl-NL" dirty="0" err="1" smtClean="0"/>
              <a:t>once</a:t>
            </a:r>
            <a:r>
              <a:rPr lang="nl-NL" dirty="0" smtClean="0"/>
              <a:t> </a:t>
            </a:r>
            <a:r>
              <a:rPr lang="nl-NL" dirty="0" smtClean="0"/>
              <a:t>delivery, </a:t>
            </a:r>
            <a:r>
              <a:rPr lang="nl-NL" dirty="0" err="1" smtClean="0"/>
              <a:t>exactly</a:t>
            </a:r>
            <a:r>
              <a:rPr lang="nl-NL" dirty="0" smtClean="0"/>
              <a:t> </a:t>
            </a:r>
            <a:r>
              <a:rPr lang="nl-NL" dirty="0" err="1" smtClean="0"/>
              <a:t>once</a:t>
            </a:r>
            <a:r>
              <a:rPr lang="nl-NL" dirty="0" smtClean="0"/>
              <a:t> delivery)</a:t>
            </a:r>
            <a:endParaRPr lang="nl-NL" dirty="0" smtClean="0"/>
          </a:p>
          <a:p>
            <a:r>
              <a:rPr lang="nl-NL" dirty="0" smtClean="0"/>
              <a:t>Event Ordering </a:t>
            </a:r>
            <a:r>
              <a:rPr lang="nl-NL" dirty="0" smtClean="0"/>
              <a:t>(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smtClean="0"/>
              <a:t>events in </a:t>
            </a:r>
            <a:r>
              <a:rPr lang="nl-NL" dirty="0" err="1" smtClean="0"/>
              <a:t>the</a:t>
            </a:r>
            <a:r>
              <a:rPr lang="nl-NL" dirty="0" smtClean="0"/>
              <a:t> order of </a:t>
            </a:r>
            <a:r>
              <a:rPr lang="nl-NL" dirty="0" err="1" smtClean="0"/>
              <a:t>publication</a:t>
            </a:r>
            <a:r>
              <a:rPr lang="nl-NL" dirty="0" smtClean="0"/>
              <a:t>)</a:t>
            </a:r>
          </a:p>
          <a:p>
            <a:r>
              <a:rPr lang="nl-NL" dirty="0" err="1" smtClean="0"/>
              <a:t>Retain</a:t>
            </a:r>
            <a:r>
              <a:rPr lang="nl-NL" dirty="0" smtClean="0"/>
              <a:t> </a:t>
            </a:r>
            <a:r>
              <a:rPr lang="nl-NL" dirty="0" smtClean="0"/>
              <a:t>Event </a:t>
            </a:r>
            <a:r>
              <a:rPr lang="nl-NL" dirty="0" err="1" smtClean="0"/>
              <a:t>History</a:t>
            </a:r>
            <a:endParaRPr lang="nl-NL" dirty="0" smtClean="0"/>
          </a:p>
          <a:p>
            <a:pPr lvl="1"/>
            <a:r>
              <a:rPr lang="en-US" dirty="0" smtClean="0"/>
              <a:t>For consumers that are late to the </a:t>
            </a:r>
            <a:r>
              <a:rPr lang="en-US" dirty="0" smtClean="0"/>
              <a:t>game – or not available all the time</a:t>
            </a:r>
            <a:endParaRPr lang="en-US" dirty="0" smtClean="0"/>
          </a:p>
          <a:p>
            <a:pPr lvl="1"/>
            <a:r>
              <a:rPr lang="en-US" dirty="0" smtClean="0"/>
              <a:t>To construct </a:t>
            </a:r>
            <a:r>
              <a:rPr lang="en-US" dirty="0"/>
              <a:t>state from all historic events: Event </a:t>
            </a:r>
            <a:r>
              <a:rPr lang="en-US" dirty="0" smtClean="0"/>
              <a:t>Sourcing</a:t>
            </a:r>
          </a:p>
          <a:p>
            <a:pPr lvl="1"/>
            <a:r>
              <a:rPr lang="en-US" dirty="0" smtClean="0"/>
              <a:t>To perform streaming analysis over long running time windows</a:t>
            </a:r>
            <a:endParaRPr lang="nl-NL" dirty="0" smtClean="0"/>
          </a:p>
        </p:txBody>
      </p:sp>
    </p:spTree>
    <p:extLst>
      <p:ext uri="{BB962C8B-B14F-4D97-AF65-F5344CB8AC3E}">
        <p14:creationId xmlns:p14="http://schemas.microsoft.com/office/powerpoint/2010/main" val="138621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Introducing</a:t>
            </a:r>
            <a:r>
              <a:rPr lang="nl-NL" dirty="0" smtClean="0"/>
              <a:t> Apache </a:t>
            </a:r>
            <a:r>
              <a:rPr lang="nl-NL" dirty="0" err="1" smtClean="0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026208" cy="6344556"/>
          </a:xfrm>
        </p:spPr>
        <p:txBody>
          <a:bodyPr>
            <a:normAutofit fontScale="92500" lnSpcReduction="10000"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 smtClean="0"/>
              <a:t>Message Bus | Event Broker | Streaming Data Platform </a:t>
            </a:r>
          </a:p>
          <a:p>
            <a:r>
              <a:rPr lang="nl-NL" dirty="0" smtClean="0"/>
              <a:t>High volume, low </a:t>
            </a:r>
            <a:r>
              <a:rPr lang="nl-NL" dirty="0" err="1" smtClean="0"/>
              <a:t>latency</a:t>
            </a:r>
            <a:r>
              <a:rPr lang="nl-NL" dirty="0" smtClean="0"/>
              <a:t>, </a:t>
            </a:r>
            <a:r>
              <a:rPr lang="nl-NL" dirty="0" err="1" smtClean="0"/>
              <a:t>highly</a:t>
            </a:r>
            <a:r>
              <a:rPr lang="nl-NL" dirty="0" smtClean="0"/>
              <a:t> </a:t>
            </a:r>
            <a:r>
              <a:rPr lang="nl-NL" dirty="0" err="1" smtClean="0"/>
              <a:t>reliable</a:t>
            </a:r>
            <a:r>
              <a:rPr lang="nl-NL" dirty="0" smtClean="0"/>
              <a:t>, cross </a:t>
            </a:r>
            <a:r>
              <a:rPr lang="nl-NL" dirty="0" err="1" smtClean="0"/>
              <a:t>technology</a:t>
            </a:r>
            <a:r>
              <a:rPr lang="nl-NL" dirty="0" smtClean="0"/>
              <a:t> </a:t>
            </a:r>
            <a:r>
              <a:rPr lang="nl-NL" dirty="0" err="1" smtClean="0"/>
              <a:t>Commit</a:t>
            </a:r>
            <a:r>
              <a:rPr lang="nl-NL" dirty="0" smtClean="0"/>
              <a:t> Log (</a:t>
            </a:r>
            <a:r>
              <a:rPr lang="nl-NL" dirty="0" err="1" smtClean="0"/>
              <a:t>ledger</a:t>
            </a:r>
            <a:r>
              <a:rPr lang="nl-NL" dirty="0" smtClean="0"/>
              <a:t>)</a:t>
            </a:r>
          </a:p>
          <a:p>
            <a:pPr lvl="1"/>
            <a:r>
              <a:rPr lang="nl-NL" dirty="0" err="1" smtClean="0"/>
              <a:t>Scalable</a:t>
            </a:r>
            <a:r>
              <a:rPr lang="nl-NL" dirty="0" smtClean="0"/>
              <a:t> (#</a:t>
            </a:r>
            <a:r>
              <a:rPr lang="nl-NL" dirty="0" err="1" smtClean="0"/>
              <a:t>messages</a:t>
            </a:r>
            <a:r>
              <a:rPr lang="nl-NL" dirty="0" smtClean="0"/>
              <a:t> &amp; #</a:t>
            </a:r>
            <a:r>
              <a:rPr lang="nl-NL" dirty="0" err="1" smtClean="0"/>
              <a:t>consumers</a:t>
            </a:r>
            <a:r>
              <a:rPr lang="nl-NL" dirty="0" smtClean="0"/>
              <a:t>), </a:t>
            </a:r>
            <a:r>
              <a:rPr lang="nl-NL" dirty="0" err="1" smtClean="0"/>
              <a:t>distributed</a:t>
            </a:r>
            <a:r>
              <a:rPr lang="nl-NL" dirty="0" smtClean="0"/>
              <a:t>, </a:t>
            </a:r>
            <a:r>
              <a:rPr lang="nl-NL" dirty="0" err="1" smtClean="0"/>
              <a:t>durable</a:t>
            </a:r>
            <a:r>
              <a:rPr lang="nl-NL" dirty="0" smtClean="0"/>
              <a:t>, </a:t>
            </a:r>
            <a:r>
              <a:rPr lang="nl-NL" dirty="0" err="1" smtClean="0"/>
              <a:t>strict</a:t>
            </a:r>
            <a:r>
              <a:rPr lang="nl-NL" dirty="0" smtClean="0"/>
              <a:t> </a:t>
            </a:r>
            <a:r>
              <a:rPr lang="nl-NL" dirty="0" err="1" smtClean="0"/>
              <a:t>message</a:t>
            </a:r>
            <a:r>
              <a:rPr lang="nl-NL" dirty="0" smtClean="0"/>
              <a:t> ordering, …. </a:t>
            </a:r>
          </a:p>
          <a:p>
            <a:r>
              <a:rPr lang="nl-NL" dirty="0" smtClean="0"/>
              <a:t>2011/2012 </a:t>
            </a:r>
            <a:r>
              <a:rPr lang="nl-NL" dirty="0"/>
              <a:t>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</a:t>
            </a:r>
            <a:r>
              <a:rPr lang="nl-NL" dirty="0" smtClean="0"/>
              <a:t>Incubator/ Top Project</a:t>
            </a:r>
          </a:p>
          <a:p>
            <a:pPr lvl="1"/>
            <a:r>
              <a:rPr lang="en-US" dirty="0" smtClean="0"/>
              <a:t>Backed by Confluent – Confluent Open Source &amp; Confluent Enterprise</a:t>
            </a:r>
            <a:endParaRPr lang="nl-NL" dirty="0" smtClean="0"/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smtClean="0"/>
              <a:t>most </a:t>
            </a:r>
            <a:r>
              <a:rPr lang="nl-NL" strike="sngStrike" dirty="0" err="1" smtClean="0"/>
              <a:t>many</a:t>
            </a:r>
            <a:r>
              <a:rPr lang="nl-NL" dirty="0" smtClean="0"/>
              <a:t> [large] </a:t>
            </a:r>
            <a:r>
              <a:rPr lang="nl-NL" dirty="0" err="1"/>
              <a:t>corporations</a:t>
            </a:r>
            <a:r>
              <a:rPr lang="nl-NL" dirty="0"/>
              <a:t>:</a:t>
            </a:r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smtClean="0"/>
              <a:t>[</a:t>
            </a:r>
            <a:r>
              <a:rPr lang="nl-NL" dirty="0" err="1" smtClean="0"/>
              <a:t>almost</a:t>
            </a:r>
            <a:r>
              <a:rPr lang="nl-NL" dirty="0" smtClean="0"/>
              <a:t>] </a:t>
            </a:r>
            <a:r>
              <a:rPr lang="nl-NL" dirty="0" err="1" smtClean="0"/>
              <a:t>all</a:t>
            </a:r>
            <a:r>
              <a:rPr lang="nl-NL" dirty="0" smtClean="0"/>
              <a:t> </a:t>
            </a:r>
            <a:r>
              <a:rPr lang="nl-NL" strike="sngStrike" dirty="0" err="1" smtClean="0"/>
              <a:t>many</a:t>
            </a:r>
            <a:r>
              <a:rPr lang="nl-NL" dirty="0" smtClean="0"/>
              <a:t> </a:t>
            </a:r>
            <a:r>
              <a:rPr lang="nl-NL" dirty="0"/>
              <a:t>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  <a:endParaRPr lang="nl-NL" dirty="0" smtClean="0"/>
          </a:p>
          <a:p>
            <a:r>
              <a:rPr lang="nl-NL" dirty="0" smtClean="0"/>
              <a:t>Client </a:t>
            </a:r>
            <a:r>
              <a:rPr lang="nl-NL" dirty="0" err="1" smtClean="0"/>
              <a:t>libraries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for </a:t>
            </a:r>
            <a:r>
              <a:rPr lang="nl-NL" dirty="0" err="1" smtClean="0"/>
              <a:t>NodeJS</a:t>
            </a:r>
            <a:r>
              <a:rPr lang="nl-NL" dirty="0" smtClean="0"/>
              <a:t>, Java, C/C++, Python, Ruby, PHP, Scala, </a:t>
            </a:r>
            <a:r>
              <a:rPr lang="nl-NL" dirty="0" err="1" smtClean="0"/>
              <a:t>Clojure</a:t>
            </a:r>
            <a:r>
              <a:rPr lang="nl-NL" dirty="0" smtClean="0"/>
              <a:t>, Rust, .NET, go (</a:t>
            </a:r>
            <a:r>
              <a:rPr lang="nl-NL" dirty="0" err="1" smtClean="0"/>
              <a:t>aka</a:t>
            </a:r>
            <a:r>
              <a:rPr lang="nl-NL" dirty="0" smtClean="0"/>
              <a:t> </a:t>
            </a:r>
            <a:r>
              <a:rPr lang="nl-NL" dirty="0" err="1" smtClean="0"/>
              <a:t>golang</a:t>
            </a:r>
            <a:r>
              <a:rPr lang="nl-NL" dirty="0" smtClean="0"/>
              <a:t>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many</a:t>
            </a:r>
            <a:r>
              <a:rPr lang="nl-NL" dirty="0" smtClean="0"/>
              <a:t> more</a:t>
            </a:r>
          </a:p>
          <a:p>
            <a:r>
              <a:rPr lang="en-US" dirty="0" smtClean="0"/>
              <a:t>Apache Kafka includes Connect</a:t>
            </a:r>
            <a:r>
              <a:rPr lang="en-US" dirty="0" smtClean="0"/>
              <a:t>, Mirror Maker, </a:t>
            </a:r>
            <a:r>
              <a:rPr lang="en-US" dirty="0" smtClean="0"/>
              <a:t>Streams</a:t>
            </a:r>
          </a:p>
          <a:p>
            <a:pPr lvl="1"/>
            <a:r>
              <a:rPr lang="en-US" dirty="0" smtClean="0"/>
              <a:t>KSQL is Open Source, part of the Confluent Platform</a:t>
            </a:r>
            <a:endParaRPr lang="en-US" dirty="0"/>
          </a:p>
          <a:p>
            <a:endParaRPr lang="nl-NL" dirty="0"/>
          </a:p>
          <a:p>
            <a:endParaRPr lang="nl-NL" dirty="0" smtClean="0"/>
          </a:p>
          <a:p>
            <a:endParaRPr lang="nl-NL" dirty="0" smtClean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701" y="2043584"/>
            <a:ext cx="5185174" cy="119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2146" y="502403"/>
            <a:ext cx="4412774" cy="2319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0828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00" y="1163782"/>
            <a:ext cx="16331473" cy="6871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" descr="Image result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-841048" y="6422833"/>
            <a:ext cx="2183643" cy="50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>
          <a:xfrm flipH="1">
            <a:off x="124692" y="7297615"/>
            <a:ext cx="853079" cy="3730"/>
          </a:xfrm>
          <a:prstGeom prst="line">
            <a:avLst/>
          </a:prstGeom>
          <a:ln w="38100">
            <a:solidFill>
              <a:srgbClr val="7C7C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Image result for confluent log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990" y="8355958"/>
            <a:ext cx="4533955" cy="17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2349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</a:t>
            </a:r>
            <a:r>
              <a:rPr lang="nl-NL" dirty="0" err="1" smtClean="0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6411820"/>
          </a:xfrm>
        </p:spPr>
        <p:txBody>
          <a:bodyPr>
            <a:normAutofit/>
          </a:bodyPr>
          <a:lstStyle/>
          <a:p>
            <a:r>
              <a:rPr lang="nl-NL" dirty="0" smtClean="0"/>
              <a:t>Topic</a:t>
            </a:r>
          </a:p>
          <a:p>
            <a:pPr lvl="1"/>
            <a:r>
              <a:rPr lang="nl-NL" dirty="0" err="1" smtClean="0"/>
              <a:t>partition</a:t>
            </a:r>
            <a:endParaRPr lang="nl-NL" dirty="0" smtClean="0"/>
          </a:p>
          <a:p>
            <a:r>
              <a:rPr lang="nl-NL" dirty="0" smtClean="0"/>
              <a:t>Message</a:t>
            </a:r>
          </a:p>
          <a:p>
            <a:pPr lvl="1"/>
            <a:r>
              <a:rPr lang="nl-NL" dirty="0" smtClean="0"/>
              <a:t>== </a:t>
            </a:r>
            <a:r>
              <a:rPr lang="nl-NL" dirty="0" err="1" smtClean="0"/>
              <a:t>ByteArray</a:t>
            </a:r>
            <a:endParaRPr lang="nl-NL" dirty="0" smtClean="0"/>
          </a:p>
          <a:p>
            <a:r>
              <a:rPr lang="nl-NL" dirty="0" smtClean="0"/>
              <a:t>Broker</a:t>
            </a:r>
          </a:p>
          <a:p>
            <a:pPr lvl="1"/>
            <a:r>
              <a:rPr lang="nl-NL" dirty="0" err="1" smtClean="0"/>
              <a:t>replicated</a:t>
            </a:r>
            <a:endParaRPr lang="nl-NL" dirty="0" smtClean="0"/>
          </a:p>
          <a:p>
            <a:r>
              <a:rPr lang="nl-NL" dirty="0" smtClean="0"/>
              <a:t>Producer</a:t>
            </a:r>
          </a:p>
          <a:p>
            <a:r>
              <a:rPr lang="nl-NL" dirty="0" smtClean="0"/>
              <a:t>Consumer</a:t>
            </a:r>
          </a:p>
          <a:p>
            <a:pPr lvl="1"/>
            <a:r>
              <a:rPr lang="nl-NL" dirty="0" err="1" smtClean="0"/>
              <a:t>Working</a:t>
            </a:r>
            <a:r>
              <a:rPr lang="nl-NL" dirty="0" smtClean="0"/>
              <a:t> </a:t>
            </a:r>
            <a:r>
              <a:rPr lang="nl-NL" dirty="0" err="1" smtClean="0"/>
              <a:t>together</a:t>
            </a:r>
            <a:r>
              <a:rPr lang="nl-NL" dirty="0" smtClean="0"/>
              <a:t> </a:t>
            </a:r>
            <a:br>
              <a:rPr lang="nl-NL" dirty="0" smtClean="0"/>
            </a:br>
            <a:r>
              <a:rPr lang="nl-NL" dirty="0" smtClean="0"/>
              <a:t>in Consumer </a:t>
            </a:r>
            <a:r>
              <a:rPr lang="nl-NL" dirty="0" err="1" smtClean="0"/>
              <a:t>Groups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410308" y="3744713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5010631" y="3507978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879831" y="4720828"/>
            <a:ext cx="3124200" cy="17942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0514831" y="5135760"/>
            <a:ext cx="1892300" cy="100746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9066451" y="4152319"/>
            <a:ext cx="776486" cy="2120273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12413481" y="4047728"/>
            <a:ext cx="2597150" cy="1552971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77053" y="39531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Producer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5238532" y="3822798"/>
            <a:ext cx="16065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Consumer</a:t>
            </a:r>
            <a:endParaRPr lang="en-US" dirty="0" err="1" smtClean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010992" y="5067646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7" name="TextBox 16"/>
          <p:cNvSpPr txBox="1"/>
          <p:nvPr/>
        </p:nvSpPr>
        <p:spPr>
          <a:xfrm>
            <a:off x="9892531" y="4722709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506" y="658316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12012569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1656107" y="5529311"/>
            <a:ext cx="305662" cy="50140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2492242" y="2650182"/>
            <a:ext cx="887208" cy="104527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2530773" y="2689810"/>
            <a:ext cx="91242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000" dirty="0" err="1" smtClean="0"/>
              <a:t>Key</a:t>
            </a:r>
            <a:endParaRPr lang="nl-NL" sz="2000" dirty="0" smtClean="0"/>
          </a:p>
          <a:p>
            <a:r>
              <a:rPr lang="nl-NL" sz="2000" dirty="0" smtClean="0"/>
              <a:t>Value </a:t>
            </a:r>
          </a:p>
          <a:p>
            <a:r>
              <a:rPr lang="nl-NL" sz="2000" dirty="0"/>
              <a:t>T</a:t>
            </a:r>
            <a:r>
              <a:rPr lang="nl-NL" sz="2000" dirty="0" smtClean="0"/>
              <a:t>ime</a:t>
            </a:r>
            <a:endParaRPr lang="en-US" sz="2000" dirty="0" err="1" smtClean="0"/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12012569" y="3705473"/>
            <a:ext cx="479673" cy="1823838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12318231" y="3695452"/>
            <a:ext cx="1061219" cy="1833859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12218342" y="2086272"/>
            <a:ext cx="14350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tx2"/>
                </a:solidFill>
              </a:rPr>
              <a:t>Message</a:t>
            </a:r>
            <a:endParaRPr lang="en-US" dirty="0" err="1" smtClean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8254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2178" y="1550340"/>
            <a:ext cx="1410596" cy="896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5766702" y="7985010"/>
            <a:ext cx="660400" cy="889000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5614302" y="7832610"/>
            <a:ext cx="660400" cy="889000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6300102" y="7654810"/>
            <a:ext cx="660400" cy="889000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6147702" y="7502410"/>
            <a:ext cx="660400" cy="889000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6833502" y="7324610"/>
            <a:ext cx="660400" cy="889000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7244581" y="23263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/>
          <p:cNvSpPr/>
          <p:nvPr/>
        </p:nvSpPr>
        <p:spPr>
          <a:xfrm>
            <a:off x="7066781" y="25549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583681" y="2346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583681" y="3870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583681" y="5394175"/>
            <a:ext cx="1968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2019781" y="15706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12019781" y="2979588"/>
            <a:ext cx="1968500" cy="7175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2019781" y="4714725"/>
            <a:ext cx="1968500" cy="143430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2019781" y="6447482"/>
            <a:ext cx="1968500" cy="107950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2019781" y="4026544"/>
            <a:ext cx="1968500" cy="35877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229918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3042131" y="4949675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229918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3042131" y="5491804"/>
            <a:ext cx="609600" cy="4445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6888981" y="2783532"/>
            <a:ext cx="3124200" cy="398780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7523981" y="3198464"/>
            <a:ext cx="1892300" cy="1350764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Elbow Connector 21"/>
          <p:cNvCxnSpPr/>
          <p:nvPr/>
        </p:nvCxnSpPr>
        <p:spPr>
          <a:xfrm>
            <a:off x="4552181" y="2733525"/>
            <a:ext cx="2971800" cy="92987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4552181" y="3980903"/>
            <a:ext cx="2971800" cy="225028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4552181" y="5028256"/>
            <a:ext cx="2971800" cy="68579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4552181" y="4587725"/>
            <a:ext cx="2971800" cy="30480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4552181" y="5933925"/>
            <a:ext cx="2971800" cy="237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9344076" y="3843386"/>
            <a:ext cx="2955105" cy="1417439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9428981" y="5120332"/>
            <a:ext cx="2590800" cy="1866900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2773482" y="1758156"/>
            <a:ext cx="15888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>
                <a:solidFill>
                  <a:schemeClr val="bg2"/>
                </a:solidFill>
              </a:rPr>
              <a:t>Producers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12247682" y="983456"/>
            <a:ext cx="1760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>
                <a:solidFill>
                  <a:schemeClr val="bg2"/>
                </a:solidFill>
              </a:rPr>
              <a:t>Consumers</a:t>
            </a:r>
            <a:endParaRPr lang="en-US" dirty="0" err="1" smtClean="0">
              <a:solidFill>
                <a:schemeClr val="bg2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020142" y="3130350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4" name="TextBox 53"/>
          <p:cNvSpPr txBox="1"/>
          <p:nvPr/>
        </p:nvSpPr>
        <p:spPr>
          <a:xfrm>
            <a:off x="6901681" y="2785413"/>
            <a:ext cx="10919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Broker</a:t>
            </a:r>
            <a:endParaRPr lang="en-US" dirty="0" err="1" smtClean="0"/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0344" y="40083"/>
            <a:ext cx="2625710" cy="138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6681102" y="7172210"/>
            <a:ext cx="660400" cy="889000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5752816" y="5518792"/>
            <a:ext cx="3635805" cy="56003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8162642" y="7172210"/>
            <a:ext cx="660400" cy="889000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8476481" y="6324053"/>
            <a:ext cx="16361" cy="8481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9394876" y="7172210"/>
            <a:ext cx="660400" cy="889000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363764" y="5810897"/>
            <a:ext cx="1893130" cy="829495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5580880" y="2213420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0712221" y="1471511"/>
            <a:ext cx="595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i="1" dirty="0" err="1" smtClean="0">
                <a:solidFill>
                  <a:schemeClr val="bg2"/>
                </a:solidFill>
              </a:rPr>
              <a:t>tcp</a:t>
            </a:r>
            <a:endParaRPr lang="en-US" i="1" dirty="0" err="1" smtClean="0">
              <a:solidFill>
                <a:schemeClr val="bg2"/>
              </a:solidFill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315042" y="7324610"/>
            <a:ext cx="660400" cy="889000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8467442" y="7477010"/>
            <a:ext cx="660400" cy="889000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9547276" y="7324610"/>
            <a:ext cx="660400" cy="889000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9699676" y="7477010"/>
            <a:ext cx="660400" cy="889000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7752585" y="35280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/>
          <p:cNvSpPr/>
          <p:nvPr/>
        </p:nvSpPr>
        <p:spPr>
          <a:xfrm>
            <a:off x="8970919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Rectangle 106"/>
          <p:cNvSpPr/>
          <p:nvPr/>
        </p:nvSpPr>
        <p:spPr>
          <a:xfrm>
            <a:off x="8614457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Rectangle 107"/>
          <p:cNvSpPr/>
          <p:nvPr/>
        </p:nvSpPr>
        <p:spPr>
          <a:xfrm>
            <a:off x="8257995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Rectangle 108"/>
          <p:cNvSpPr/>
          <p:nvPr/>
        </p:nvSpPr>
        <p:spPr>
          <a:xfrm>
            <a:off x="7901533" y="35920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8505876" y="3236763"/>
            <a:ext cx="3513905" cy="531812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8823042" y="2110432"/>
            <a:ext cx="3196739" cy="1586706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7739885" y="4023369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Rectangle 156"/>
          <p:cNvSpPr/>
          <p:nvPr/>
        </p:nvSpPr>
        <p:spPr>
          <a:xfrm>
            <a:off x="8958219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Rectangle 157"/>
          <p:cNvSpPr/>
          <p:nvPr/>
        </p:nvSpPr>
        <p:spPr>
          <a:xfrm>
            <a:off x="8601757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Rectangle 158"/>
          <p:cNvSpPr/>
          <p:nvPr/>
        </p:nvSpPr>
        <p:spPr>
          <a:xfrm>
            <a:off x="8245295" y="4087315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6111969" y="5858136"/>
            <a:ext cx="3292908" cy="529041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523981" y="4777432"/>
            <a:ext cx="1892300" cy="501648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7530331" y="5543797"/>
            <a:ext cx="1892300" cy="78025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8907419" y="4228231"/>
            <a:ext cx="3391762" cy="1485823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5015638" y="2346175"/>
            <a:ext cx="407262" cy="55761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7" name="Rectangle 196"/>
          <p:cNvSpPr/>
          <p:nvPr/>
        </p:nvSpPr>
        <p:spPr>
          <a:xfrm>
            <a:off x="5079138" y="2444252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8" name="Rectangle 197"/>
          <p:cNvSpPr/>
          <p:nvPr/>
        </p:nvSpPr>
        <p:spPr>
          <a:xfrm>
            <a:off x="5117238" y="2525710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9" name="Rectangle 198"/>
          <p:cNvSpPr/>
          <p:nvPr/>
        </p:nvSpPr>
        <p:spPr>
          <a:xfrm>
            <a:off x="5168038" y="2632568"/>
            <a:ext cx="152831" cy="23083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323" y="1524543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13885" y="1262952"/>
            <a:ext cx="1145629" cy="1145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770" y="1652428"/>
            <a:ext cx="796349" cy="873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4516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at hand – step one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76836" y="461127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 </a:t>
            </a:r>
            <a:br>
              <a:rPr lang="en-US" dirty="0" smtClean="0"/>
            </a:br>
            <a:r>
              <a:rPr lang="en-US" dirty="0" smtClean="0"/>
              <a:t>in each client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3708876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7190509" y="4807527"/>
            <a:ext cx="4852313" cy="2244437"/>
          </a:xfrm>
          <a:custGeom>
            <a:avLst/>
            <a:gdLst>
              <a:gd name="connsiteX0" fmla="*/ 4530436 w 4852313"/>
              <a:gd name="connsiteY0" fmla="*/ 0 h 2244437"/>
              <a:gd name="connsiteX1" fmla="*/ 4378036 w 4852313"/>
              <a:gd name="connsiteY1" fmla="*/ 1524000 h 2244437"/>
              <a:gd name="connsiteX2" fmla="*/ 0 w 4852313"/>
              <a:gd name="connsiteY2" fmla="*/ 2244437 h 224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313" h="2244437">
                <a:moveTo>
                  <a:pt x="4530436" y="0"/>
                </a:moveTo>
                <a:cubicBezTo>
                  <a:pt x="4831772" y="574963"/>
                  <a:pt x="5133109" y="1149927"/>
                  <a:pt x="4378036" y="1524000"/>
                </a:cubicBezTo>
                <a:cubicBezTo>
                  <a:pt x="3622963" y="1898073"/>
                  <a:pt x="1811481" y="2071255"/>
                  <a:pt x="0" y="224443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70330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loud 31"/>
          <p:cNvSpPr/>
          <p:nvPr/>
        </p:nvSpPr>
        <p:spPr>
          <a:xfrm>
            <a:off x="12543435" y="2416708"/>
            <a:ext cx="5162673" cy="3307142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at hand – step one and a half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3148071" y="2401548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817" y="2518398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-198477" y="1867557"/>
            <a:ext cx="3209034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Tweets on #</a:t>
            </a:r>
            <a:r>
              <a:rPr lang="en-US" sz="2000" dirty="0" err="1"/>
              <a:t>devoxxUK</a:t>
            </a:r>
            <a:r>
              <a:rPr lang="en-US" sz="2000" dirty="0"/>
              <a:t> #java #</a:t>
            </a:r>
            <a:r>
              <a:rPr lang="en-US" sz="2000" dirty="0" err="1"/>
              <a:t>oraclecode</a:t>
            </a:r>
            <a:endParaRPr lang="nl-NL" sz="2000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76836" y="461127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br>
              <a:rPr lang="en-US" dirty="0" smtClean="0"/>
            </a:br>
            <a:r>
              <a:rPr lang="en-US" dirty="0" smtClean="0"/>
              <a:t>in each client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3384235" y="2715491"/>
            <a:ext cx="3386030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7700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3586106" y="342679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920373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8174182" y="2203566"/>
            <a:ext cx="2854036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7190509" y="4807527"/>
            <a:ext cx="7883236" cy="2244437"/>
          </a:xfrm>
          <a:custGeom>
            <a:avLst/>
            <a:gdLst>
              <a:gd name="connsiteX0" fmla="*/ 4530436 w 4852313"/>
              <a:gd name="connsiteY0" fmla="*/ 0 h 2244437"/>
              <a:gd name="connsiteX1" fmla="*/ 4378036 w 4852313"/>
              <a:gd name="connsiteY1" fmla="*/ 1524000 h 2244437"/>
              <a:gd name="connsiteX2" fmla="*/ 0 w 4852313"/>
              <a:gd name="connsiteY2" fmla="*/ 2244437 h 22444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852313" h="2244437">
                <a:moveTo>
                  <a:pt x="4530436" y="0"/>
                </a:moveTo>
                <a:cubicBezTo>
                  <a:pt x="4831772" y="574963"/>
                  <a:pt x="5133109" y="1149927"/>
                  <a:pt x="4378036" y="1524000"/>
                </a:cubicBezTo>
                <a:cubicBezTo>
                  <a:pt x="3622963" y="1898073"/>
                  <a:pt x="1811481" y="2071255"/>
                  <a:pt x="0" y="224443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5" name="Cloud 24"/>
          <p:cNvSpPr/>
          <p:nvPr/>
        </p:nvSpPr>
        <p:spPr>
          <a:xfrm>
            <a:off x="6284054" y="2911490"/>
            <a:ext cx="2985885" cy="1030605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" descr="Image result for logo ifttt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9119" y="2836556"/>
            <a:ext cx="2620198" cy="1180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10"/>
          <p:cNvSpPr/>
          <p:nvPr/>
        </p:nvSpPr>
        <p:spPr>
          <a:xfrm>
            <a:off x="4890655" y="2685598"/>
            <a:ext cx="1995054" cy="445529"/>
          </a:xfrm>
          <a:custGeom>
            <a:avLst/>
            <a:gdLst>
              <a:gd name="connsiteX0" fmla="*/ 0 w 1995054"/>
              <a:gd name="connsiteY0" fmla="*/ 306984 h 445529"/>
              <a:gd name="connsiteX1" fmla="*/ 1246909 w 1995054"/>
              <a:gd name="connsiteY1" fmla="*/ 2184 h 445529"/>
              <a:gd name="connsiteX2" fmla="*/ 1995054 w 1995054"/>
              <a:gd name="connsiteY2" fmla="*/ 445529 h 445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95054" h="445529">
                <a:moveTo>
                  <a:pt x="0" y="306984"/>
                </a:moveTo>
                <a:cubicBezTo>
                  <a:pt x="457200" y="143038"/>
                  <a:pt x="914400" y="-20907"/>
                  <a:pt x="1246909" y="2184"/>
                </a:cubicBezTo>
                <a:cubicBezTo>
                  <a:pt x="1579418" y="25275"/>
                  <a:pt x="1787236" y="235402"/>
                  <a:pt x="1995054" y="44552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Cloud 29"/>
          <p:cNvSpPr/>
          <p:nvPr/>
        </p:nvSpPr>
        <p:spPr>
          <a:xfrm>
            <a:off x="11009113" y="3890187"/>
            <a:ext cx="1654512" cy="67385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8"/>
          <p:cNvSpPr/>
          <p:nvPr/>
        </p:nvSpPr>
        <p:spPr>
          <a:xfrm>
            <a:off x="12358255" y="4308764"/>
            <a:ext cx="1593272" cy="260542"/>
          </a:xfrm>
          <a:custGeom>
            <a:avLst/>
            <a:gdLst>
              <a:gd name="connsiteX0" fmla="*/ 0 w 1593272"/>
              <a:gd name="connsiteY0" fmla="*/ 0 h 260542"/>
              <a:gd name="connsiteX1" fmla="*/ 1163781 w 1593272"/>
              <a:gd name="connsiteY1" fmla="*/ 249381 h 260542"/>
              <a:gd name="connsiteX2" fmla="*/ 1593272 w 1593272"/>
              <a:gd name="connsiteY2" fmla="*/ 193963 h 260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93272" h="260542">
                <a:moveTo>
                  <a:pt x="0" y="0"/>
                </a:moveTo>
                <a:cubicBezTo>
                  <a:pt x="449118" y="108527"/>
                  <a:pt x="898236" y="217054"/>
                  <a:pt x="1163781" y="249381"/>
                </a:cubicBezTo>
                <a:cubicBezTo>
                  <a:pt x="1429326" y="281708"/>
                  <a:pt x="1511299" y="237835"/>
                  <a:pt x="1593272" y="193963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1" name="Picture 33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1063" y="3810135"/>
            <a:ext cx="1296815" cy="64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4990011" y="1803357"/>
            <a:ext cx="6596743" cy="2128563"/>
          </a:xfrm>
          <a:custGeom>
            <a:avLst/>
            <a:gdLst>
              <a:gd name="connsiteX0" fmla="*/ 6596743 w 6596743"/>
              <a:gd name="connsiteY0" fmla="*/ 2128563 h 2128563"/>
              <a:gd name="connsiteX1" fmla="*/ 4937760 w 6596743"/>
              <a:gd name="connsiteY1" fmla="*/ 38506 h 2128563"/>
              <a:gd name="connsiteX2" fmla="*/ 2076995 w 6596743"/>
              <a:gd name="connsiteY2" fmla="*/ 743900 h 2128563"/>
              <a:gd name="connsiteX3" fmla="*/ 1110343 w 6596743"/>
              <a:gd name="connsiteY3" fmla="*/ 378140 h 2128563"/>
              <a:gd name="connsiteX4" fmla="*/ 0 w 6596743"/>
              <a:gd name="connsiteY4" fmla="*/ 770026 h 2128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96743" h="2128563">
                <a:moveTo>
                  <a:pt x="6596743" y="2128563"/>
                </a:moveTo>
                <a:cubicBezTo>
                  <a:pt x="6143897" y="1198923"/>
                  <a:pt x="5691051" y="269283"/>
                  <a:pt x="4937760" y="38506"/>
                </a:cubicBezTo>
                <a:cubicBezTo>
                  <a:pt x="4184469" y="-192271"/>
                  <a:pt x="2714898" y="687294"/>
                  <a:pt x="2076995" y="743900"/>
                </a:cubicBezTo>
                <a:cubicBezTo>
                  <a:pt x="1439092" y="800506"/>
                  <a:pt x="1456509" y="373786"/>
                  <a:pt x="1110343" y="378140"/>
                </a:cubicBezTo>
                <a:cubicBezTo>
                  <a:pt x="764177" y="382494"/>
                  <a:pt x="382088" y="576260"/>
                  <a:pt x="0" y="770026"/>
                </a:cubicBezTo>
              </a:path>
            </a:pathLst>
          </a:custGeom>
          <a:noFill/>
          <a:ln w="28575">
            <a:headEnd type="arrow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0228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02" y="0"/>
            <a:ext cx="13020098" cy="94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566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loud 18"/>
          <p:cNvSpPr/>
          <p:nvPr/>
        </p:nvSpPr>
        <p:spPr>
          <a:xfrm>
            <a:off x="8586700" y="1180660"/>
            <a:ext cx="8881526" cy="448446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ounded Rectangle 39"/>
          <p:cNvSpPr/>
          <p:nvPr/>
        </p:nvSpPr>
        <p:spPr>
          <a:xfrm>
            <a:off x="9948774" y="2762165"/>
            <a:ext cx="2679222" cy="14511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at hand – step one and two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76836" y="461127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3342902" y="2840373"/>
            <a:ext cx="3345702" cy="20684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812" y="4267443"/>
            <a:ext cx="1150404" cy="60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3396552" y="3367333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3838712" y="3887861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4" y="2203566"/>
            <a:ext cx="3329964" cy="13528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183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3843354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Snagit_PPTCA92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650" y="2888367"/>
            <a:ext cx="1049532" cy="957931"/>
          </a:xfrm>
          <a:prstGeom prst="rect">
            <a:avLst/>
          </a:prstGeom>
        </p:spPr>
      </p:pic>
      <p:pic>
        <p:nvPicPr>
          <p:cNvPr id="37" name="Picture 36"/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44252" y="2842183"/>
            <a:ext cx="911361" cy="741397"/>
          </a:xfrm>
          <a:prstGeom prst="rect">
            <a:avLst/>
          </a:prstGeom>
        </p:spPr>
      </p:pic>
      <p:pic>
        <p:nvPicPr>
          <p:cNvPr id="38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790" y="3524413"/>
            <a:ext cx="1499958" cy="7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/>
          <p:cNvSpPr txBox="1"/>
          <p:nvPr/>
        </p:nvSpPr>
        <p:spPr>
          <a:xfrm>
            <a:off x="13505351" y="1498324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Oracle Cloud</a:t>
            </a:r>
            <a:endParaRPr lang="nl-NL" sz="3600" dirty="0" err="1" smtClean="0"/>
          </a:p>
        </p:txBody>
      </p:sp>
      <p:sp>
        <p:nvSpPr>
          <p:cNvPr id="39" name="TextBox 38"/>
          <p:cNvSpPr txBox="1"/>
          <p:nvPr/>
        </p:nvSpPr>
        <p:spPr>
          <a:xfrm>
            <a:off x="13445999" y="2854154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 Hub</a:t>
            </a:r>
            <a:endParaRPr lang="nl-NL" dirty="0" err="1" smtClean="0"/>
          </a:p>
        </p:txBody>
      </p:sp>
      <p:sp>
        <p:nvSpPr>
          <p:cNvPr id="41" name="TextBox 40"/>
          <p:cNvSpPr txBox="1"/>
          <p:nvPr/>
        </p:nvSpPr>
        <p:spPr>
          <a:xfrm>
            <a:off x="10004307" y="2758602"/>
            <a:ext cx="1778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</a:t>
            </a:r>
            <a:br>
              <a:rPr lang="en-US" dirty="0" smtClean="0"/>
            </a:br>
            <a:r>
              <a:rPr lang="en-US" dirty="0" smtClean="0"/>
              <a:t>Container</a:t>
            </a:r>
            <a:endParaRPr lang="nl-NL" dirty="0" err="1" smtClean="0"/>
          </a:p>
        </p:txBody>
      </p:sp>
      <p:cxnSp>
        <p:nvCxnSpPr>
          <p:cNvPr id="31" name="Straight Arrow Connector 30"/>
          <p:cNvCxnSpPr>
            <a:endCxn id="26" idx="1"/>
          </p:cNvCxnSpPr>
          <p:nvPr/>
        </p:nvCxnSpPr>
        <p:spPr>
          <a:xfrm>
            <a:off x="12352483" y="3911809"/>
            <a:ext cx="1486229" cy="415570"/>
          </a:xfrm>
          <a:prstGeom prst="straightConnector1">
            <a:avLst/>
          </a:pr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364264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93" y="1534369"/>
            <a:ext cx="16454893" cy="70726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ounded Rectangle 3"/>
          <p:cNvSpPr/>
          <p:nvPr/>
        </p:nvSpPr>
        <p:spPr>
          <a:xfrm>
            <a:off x="13576584" y="462933"/>
            <a:ext cx="3345702" cy="20684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5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5494" y="1890003"/>
            <a:ext cx="1150404" cy="60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ightning Bolt 5"/>
          <p:cNvSpPr/>
          <p:nvPr/>
        </p:nvSpPr>
        <p:spPr>
          <a:xfrm>
            <a:off x="13630234" y="989893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14072394" y="1510421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pic>
        <p:nvPicPr>
          <p:cNvPr id="8" name="Snagit_PPTCA92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6332" y="510927"/>
            <a:ext cx="1049532" cy="957931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679681" y="476714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 Hub</a:t>
            </a:r>
            <a:endParaRPr lang="nl-NL" dirty="0" err="1" smtClean="0"/>
          </a:p>
        </p:txBody>
      </p:sp>
    </p:spTree>
    <p:extLst>
      <p:ext uri="{BB962C8B-B14F-4D97-AF65-F5344CB8AC3E}">
        <p14:creationId xmlns:p14="http://schemas.microsoft.com/office/powerpoint/2010/main" val="2857143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29" y="1712140"/>
            <a:ext cx="16482087" cy="76579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ounded Rectangle 3"/>
          <p:cNvSpPr/>
          <p:nvPr/>
        </p:nvSpPr>
        <p:spPr>
          <a:xfrm>
            <a:off x="14043450" y="523468"/>
            <a:ext cx="2679222" cy="14511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5638928" y="603486"/>
            <a:ext cx="911361" cy="741397"/>
          </a:xfrm>
          <a:prstGeom prst="rect">
            <a:avLst/>
          </a:prstGeom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7466" y="1285716"/>
            <a:ext cx="1499958" cy="7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098983" y="519905"/>
            <a:ext cx="1778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</a:t>
            </a:r>
            <a:br>
              <a:rPr lang="en-US" dirty="0" smtClean="0"/>
            </a:br>
            <a:r>
              <a:rPr lang="en-US" dirty="0" smtClean="0"/>
              <a:t>Container</a:t>
            </a:r>
            <a:endParaRPr lang="nl-NL" dirty="0" err="1" smtClean="0"/>
          </a:p>
        </p:txBody>
      </p:sp>
    </p:spTree>
    <p:extLst>
      <p:ext uri="{BB962C8B-B14F-4D97-AF65-F5344CB8AC3E}">
        <p14:creationId xmlns:p14="http://schemas.microsoft.com/office/powerpoint/2010/main" val="381223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044" y="199367"/>
            <a:ext cx="14575066" cy="9255383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14414094" y="202930"/>
            <a:ext cx="2679222" cy="14511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09572" y="282948"/>
            <a:ext cx="911361" cy="741397"/>
          </a:xfrm>
          <a:prstGeom prst="rect">
            <a:avLst/>
          </a:prstGeom>
        </p:spPr>
      </p:pic>
      <p:pic>
        <p:nvPicPr>
          <p:cNvPr id="6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8110" y="965178"/>
            <a:ext cx="1499958" cy="7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4469627" y="199367"/>
            <a:ext cx="1778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</a:t>
            </a:r>
            <a:br>
              <a:rPr lang="en-US" dirty="0" smtClean="0"/>
            </a:br>
            <a:r>
              <a:rPr lang="en-US" dirty="0" smtClean="0"/>
              <a:t>Container</a:t>
            </a:r>
            <a:endParaRPr lang="nl-NL" dirty="0" err="1" smtClean="0"/>
          </a:p>
        </p:txBody>
      </p:sp>
    </p:spTree>
    <p:extLst>
      <p:ext uri="{BB962C8B-B14F-4D97-AF65-F5344CB8AC3E}">
        <p14:creationId xmlns:p14="http://schemas.microsoft.com/office/powerpoint/2010/main" val="128869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consumer in node</a:t>
            </a:r>
            <a:br>
              <a:rPr lang="en-US" dirty="0" smtClean="0"/>
            </a:br>
            <a:r>
              <a:rPr lang="en-US" dirty="0" smtClean="0"/>
              <a:t>gets events pushed into application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3764"/>
          <a:stretch/>
        </p:blipFill>
        <p:spPr>
          <a:xfrm>
            <a:off x="1095531" y="2189748"/>
            <a:ext cx="11492709" cy="5475972"/>
          </a:xfrm>
          <a:prstGeom prst="rect">
            <a:avLst/>
          </a:prstGeom>
        </p:spPr>
      </p:pic>
      <p:pic>
        <p:nvPicPr>
          <p:cNvPr id="7" name="Picture 3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963" y="57453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0442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App registers listener with Kafka Event Consumer</a:t>
            </a:r>
            <a:endParaRPr lang="nl-N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3764"/>
          <a:stretch/>
        </p:blipFill>
        <p:spPr>
          <a:xfrm>
            <a:off x="1095531" y="2189748"/>
            <a:ext cx="11492709" cy="5475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t="74538"/>
          <a:stretch/>
        </p:blipFill>
        <p:spPr>
          <a:xfrm>
            <a:off x="1095530" y="7543800"/>
            <a:ext cx="11492709" cy="182889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53845" y="6135082"/>
            <a:ext cx="6890055" cy="215547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4846320" y="6827520"/>
            <a:ext cx="5455920" cy="1752600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5530" y="2252642"/>
            <a:ext cx="10367343" cy="1798026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 flipH="1" flipV="1">
            <a:off x="6675120" y="3082974"/>
            <a:ext cx="7185688" cy="3409266"/>
          </a:xfrm>
          <a:prstGeom prst="straightConnector1">
            <a:avLst/>
          </a:prstGeom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963" y="-15240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82644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case at hand</a:t>
            </a:r>
            <a:br>
              <a:rPr lang="en-US" dirty="0" smtClean="0"/>
            </a:br>
            <a:r>
              <a:rPr lang="en-US" dirty="0" smtClean="0"/>
              <a:t>Server sent events for push back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576836" y="461127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3708876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183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7337506" y="7188534"/>
            <a:ext cx="2033787" cy="755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Sent Event</a:t>
            </a:r>
            <a:endParaRPr lang="nl-NL" dirty="0"/>
          </a:p>
        </p:txBody>
      </p:sp>
      <p:sp>
        <p:nvSpPr>
          <p:cNvPr id="19" name="Left Arrow 18"/>
          <p:cNvSpPr/>
          <p:nvPr/>
        </p:nvSpPr>
        <p:spPr>
          <a:xfrm>
            <a:off x="6953275" y="6374761"/>
            <a:ext cx="451756" cy="25295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62176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sent event – server side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3051" y="2359677"/>
            <a:ext cx="13358067" cy="39164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3087" y="5878650"/>
            <a:ext cx="8604310" cy="34681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899" y="1925666"/>
            <a:ext cx="6643347" cy="2078298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502920" y="4312920"/>
            <a:ext cx="1036320" cy="51816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5441" y="1298055"/>
            <a:ext cx="694071" cy="564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Down Arrow 7"/>
          <p:cNvSpPr/>
          <p:nvPr/>
        </p:nvSpPr>
        <p:spPr>
          <a:xfrm rot="3168692">
            <a:off x="15192763" y="1555845"/>
            <a:ext cx="488069" cy="84307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9525000" y="3520440"/>
            <a:ext cx="2865121" cy="3383280"/>
          </a:xfrm>
          <a:prstGeom prst="straightConnector1">
            <a:avLst/>
          </a:prstGeom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2" name="Picture 28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489" y="3731029"/>
            <a:ext cx="1351540" cy="663881"/>
          </a:xfrm>
          <a:prstGeom prst="rect">
            <a:avLst/>
          </a:prstGeom>
        </p:spPr>
      </p:pic>
      <p:pic>
        <p:nvPicPr>
          <p:cNvPr id="13" name="Picture 33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963" y="-16109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74688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sent event – Client side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1948862"/>
            <a:ext cx="8316704" cy="382848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8444" y="3757546"/>
            <a:ext cx="10886441" cy="4638307"/>
          </a:xfrm>
          <a:prstGeom prst="rect">
            <a:avLst/>
          </a:prstGeom>
        </p:spPr>
      </p:pic>
      <p:pic>
        <p:nvPicPr>
          <p:cNvPr id="9" name="Picture 2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087" y="347749"/>
            <a:ext cx="2859884" cy="140478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b="91969"/>
          <a:stretch/>
        </p:blipFill>
        <p:spPr>
          <a:xfrm>
            <a:off x="6332541" y="3752762"/>
            <a:ext cx="10886441" cy="372494"/>
          </a:xfrm>
          <a:prstGeom prst="rect">
            <a:avLst/>
          </a:prstGeom>
        </p:spPr>
      </p:pic>
      <p:sp>
        <p:nvSpPr>
          <p:cNvPr id="8" name="Right Arrow 7"/>
          <p:cNvSpPr/>
          <p:nvPr/>
        </p:nvSpPr>
        <p:spPr>
          <a:xfrm rot="19041750">
            <a:off x="4469967" y="4496832"/>
            <a:ext cx="2171253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" name="Rectangle 2"/>
          <p:cNvSpPr/>
          <p:nvPr/>
        </p:nvSpPr>
        <p:spPr>
          <a:xfrm>
            <a:off x="6781801" y="6629400"/>
            <a:ext cx="10239062" cy="1432560"/>
          </a:xfrm>
          <a:prstGeom prst="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48852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291" y="1733558"/>
            <a:ext cx="14682189" cy="66006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Live tweet stream</a:t>
            </a:r>
            <a:endParaRPr lang="nl-NL" dirty="0"/>
          </a:p>
        </p:txBody>
      </p:sp>
      <p:sp>
        <p:nvSpPr>
          <p:cNvPr id="4" name="Rectangle 3"/>
          <p:cNvSpPr/>
          <p:nvPr/>
        </p:nvSpPr>
        <p:spPr>
          <a:xfrm>
            <a:off x="4732851" y="4140534"/>
            <a:ext cx="2033787" cy="755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Sent Event</a:t>
            </a:r>
            <a:endParaRPr lang="nl-NL" dirty="0"/>
          </a:p>
        </p:txBody>
      </p:sp>
      <p:sp>
        <p:nvSpPr>
          <p:cNvPr id="5" name="Left Arrow 4"/>
          <p:cNvSpPr/>
          <p:nvPr/>
        </p:nvSpPr>
        <p:spPr>
          <a:xfrm>
            <a:off x="4348620" y="3326761"/>
            <a:ext cx="451756" cy="25295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57813" y="4030679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6935" y="4076971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33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9749" y="3735247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7639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02" y="0"/>
            <a:ext cx="13020098" cy="94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64106" y="843460"/>
            <a:ext cx="15036489" cy="77251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9600" dirty="0" smtClean="0"/>
              <a:t>&lt;F5&gt;</a:t>
            </a:r>
            <a:endParaRPr lang="nl-NL" sz="49600" dirty="0" err="1" smtClean="0"/>
          </a:p>
        </p:txBody>
      </p:sp>
    </p:spTree>
    <p:extLst>
      <p:ext uri="{BB962C8B-B14F-4D97-AF65-F5344CB8AC3E}">
        <p14:creationId xmlns:p14="http://schemas.microsoft.com/office/powerpoint/2010/main" val="3023895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5010374" cy="1346288"/>
          </a:xfrm>
        </p:spPr>
        <p:txBody>
          <a:bodyPr/>
          <a:lstStyle/>
          <a:p>
            <a:r>
              <a:rPr lang="en-US" dirty="0" smtClean="0"/>
              <a:t>The case at hand</a:t>
            </a:r>
            <a:br>
              <a:rPr lang="en-US" dirty="0" smtClean="0"/>
            </a:br>
            <a:r>
              <a:rPr lang="en-US" dirty="0" smtClean="0"/>
              <a:t>Tweet Likes – client to server to all clients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187934" y="422246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3708876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4183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eft Arrow 18"/>
          <p:cNvSpPr/>
          <p:nvPr/>
        </p:nvSpPr>
        <p:spPr>
          <a:xfrm>
            <a:off x="8221842" y="7547791"/>
            <a:ext cx="1067249" cy="8676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21" name="Right Arrow 20"/>
          <p:cNvSpPr/>
          <p:nvPr/>
        </p:nvSpPr>
        <p:spPr>
          <a:xfrm>
            <a:off x="6080567" y="6739901"/>
            <a:ext cx="3000156" cy="3727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Left Arrow 28"/>
          <p:cNvSpPr/>
          <p:nvPr/>
        </p:nvSpPr>
        <p:spPr>
          <a:xfrm>
            <a:off x="7254101" y="6865268"/>
            <a:ext cx="1814966" cy="1167305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7299647" y="4681013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9572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5010374" cy="1346288"/>
          </a:xfrm>
        </p:spPr>
        <p:txBody>
          <a:bodyPr/>
          <a:lstStyle/>
          <a:p>
            <a:r>
              <a:rPr lang="en-US" dirty="0" smtClean="0"/>
              <a:t>The case at hand</a:t>
            </a:r>
            <a:br>
              <a:rPr lang="en-US" dirty="0" smtClean="0"/>
            </a:br>
            <a:r>
              <a:rPr lang="en-US" dirty="0" smtClean="0"/>
              <a:t>Web sockets – for bi directional push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6187934" y="4222464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3708876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eft Arrow 18"/>
          <p:cNvSpPr/>
          <p:nvPr/>
        </p:nvSpPr>
        <p:spPr>
          <a:xfrm>
            <a:off x="8221842" y="7547791"/>
            <a:ext cx="1067249" cy="8676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6014648" y="6453769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1" name="Rectangle 40"/>
          <p:cNvSpPr/>
          <p:nvPr/>
        </p:nvSpPr>
        <p:spPr>
          <a:xfrm>
            <a:off x="7299647" y="4681013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51392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Websockets</a:t>
            </a:r>
            <a:r>
              <a:rPr lang="en-US" dirty="0" smtClean="0"/>
              <a:t> </a:t>
            </a:r>
            <a:r>
              <a:rPr lang="en-US" dirty="0"/>
              <a:t>– server side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1793271"/>
            <a:ext cx="10064302" cy="7649887"/>
          </a:xfrm>
          <a:prstGeom prst="rect">
            <a:avLst/>
          </a:prstGeom>
        </p:spPr>
      </p:pic>
      <p:sp>
        <p:nvSpPr>
          <p:cNvPr id="8" name="Heptagon 7"/>
          <p:cNvSpPr/>
          <p:nvPr/>
        </p:nvSpPr>
        <p:spPr>
          <a:xfrm>
            <a:off x="583941" y="2697183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Heptagon 8"/>
          <p:cNvSpPr/>
          <p:nvPr/>
        </p:nvSpPr>
        <p:spPr>
          <a:xfrm>
            <a:off x="583941" y="3076314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Heptagon 9"/>
          <p:cNvSpPr/>
          <p:nvPr/>
        </p:nvSpPr>
        <p:spPr>
          <a:xfrm>
            <a:off x="583941" y="4032106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Heptagon 10"/>
          <p:cNvSpPr/>
          <p:nvPr/>
        </p:nvSpPr>
        <p:spPr>
          <a:xfrm>
            <a:off x="1387505" y="5247756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Heptagon 11"/>
          <p:cNvSpPr/>
          <p:nvPr/>
        </p:nvSpPr>
        <p:spPr>
          <a:xfrm>
            <a:off x="780856" y="8056679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Rectangle 13"/>
          <p:cNvSpPr/>
          <p:nvPr/>
        </p:nvSpPr>
        <p:spPr>
          <a:xfrm>
            <a:off x="1781335" y="5514109"/>
            <a:ext cx="5118229" cy="27709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3" name="Picture 3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1963" y="0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0598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598" y="3575695"/>
            <a:ext cx="15594914" cy="579283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2754" y="4357831"/>
            <a:ext cx="15178602" cy="7801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34262" y="5983925"/>
            <a:ext cx="11988343" cy="27070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Client side - publishing</a:t>
            </a:r>
            <a:endParaRPr lang="nl-NL" dirty="0"/>
          </a:p>
        </p:txBody>
      </p:sp>
      <p:pic>
        <p:nvPicPr>
          <p:cNvPr id="4" name="Picture 28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087" y="347749"/>
            <a:ext cx="2859884" cy="1404785"/>
          </a:xfrm>
          <a:prstGeom prst="rect">
            <a:avLst/>
          </a:prstGeom>
        </p:spPr>
      </p:pic>
      <p:sp>
        <p:nvSpPr>
          <p:cNvPr id="5" name="Heptagon 4"/>
          <p:cNvSpPr/>
          <p:nvPr/>
        </p:nvSpPr>
        <p:spPr>
          <a:xfrm>
            <a:off x="1342754" y="4344544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Heptagon 5"/>
          <p:cNvSpPr/>
          <p:nvPr/>
        </p:nvSpPr>
        <p:spPr>
          <a:xfrm>
            <a:off x="12390141" y="3372842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Heptagon 6"/>
          <p:cNvSpPr/>
          <p:nvPr/>
        </p:nvSpPr>
        <p:spPr>
          <a:xfrm>
            <a:off x="2863816" y="5794359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ounded Rectangle 8"/>
          <p:cNvSpPr/>
          <p:nvPr/>
        </p:nvSpPr>
        <p:spPr>
          <a:xfrm>
            <a:off x="12390141" y="2019738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14659975" y="1950860"/>
            <a:ext cx="2604088" cy="151876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11" name="Heptagon 10"/>
          <p:cNvSpPr/>
          <p:nvPr/>
        </p:nvSpPr>
        <p:spPr>
          <a:xfrm>
            <a:off x="2881467" y="7325367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6" name="Heptagon 15"/>
          <p:cNvSpPr/>
          <p:nvPr/>
        </p:nvSpPr>
        <p:spPr>
          <a:xfrm>
            <a:off x="16520053" y="2299385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21588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Websockets</a:t>
            </a:r>
            <a:r>
              <a:rPr lang="en-US" dirty="0" smtClean="0"/>
              <a:t> </a:t>
            </a:r>
            <a:r>
              <a:rPr lang="en-US" dirty="0"/>
              <a:t>– </a:t>
            </a:r>
            <a:r>
              <a:rPr lang="en-US" dirty="0" smtClean="0"/>
              <a:t>Client side - Consuming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4510" y="1516604"/>
            <a:ext cx="8312726" cy="7882367"/>
          </a:xfrm>
          <a:prstGeom prst="rect">
            <a:avLst/>
          </a:prstGeom>
        </p:spPr>
      </p:pic>
      <p:pic>
        <p:nvPicPr>
          <p:cNvPr id="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087" y="347749"/>
            <a:ext cx="2859884" cy="1404785"/>
          </a:xfrm>
          <a:prstGeom prst="rect">
            <a:avLst/>
          </a:prstGeom>
        </p:spPr>
      </p:pic>
      <p:sp>
        <p:nvSpPr>
          <p:cNvPr id="5" name="Heptagon 4"/>
          <p:cNvSpPr/>
          <p:nvPr/>
        </p:nvSpPr>
        <p:spPr>
          <a:xfrm>
            <a:off x="740768" y="2101785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Heptagon 5"/>
          <p:cNvSpPr/>
          <p:nvPr/>
        </p:nvSpPr>
        <p:spPr>
          <a:xfrm>
            <a:off x="780856" y="3066097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Heptagon 6"/>
          <p:cNvSpPr/>
          <p:nvPr/>
        </p:nvSpPr>
        <p:spPr>
          <a:xfrm>
            <a:off x="1437347" y="4558975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Rounded Rectangle 8"/>
          <p:cNvSpPr/>
          <p:nvPr/>
        </p:nvSpPr>
        <p:spPr>
          <a:xfrm>
            <a:off x="12390141" y="2019738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0" name="Left-Right Arrow 9"/>
          <p:cNvSpPr/>
          <p:nvPr/>
        </p:nvSpPr>
        <p:spPr>
          <a:xfrm>
            <a:off x="14736175" y="1950860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11" name="Heptagon 10"/>
          <p:cNvSpPr/>
          <p:nvPr/>
        </p:nvSpPr>
        <p:spPr>
          <a:xfrm>
            <a:off x="798473" y="5604794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Rectangle 11"/>
          <p:cNvSpPr/>
          <p:nvPr/>
        </p:nvSpPr>
        <p:spPr>
          <a:xfrm>
            <a:off x="1437347" y="7528560"/>
            <a:ext cx="5283493" cy="792480"/>
          </a:xfrm>
          <a:prstGeom prst="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718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1" grpId="0" animBg="1"/>
      <p:bldP spid="12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Tweet likes broadcasting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1996190"/>
            <a:ext cx="15803950" cy="6482792"/>
          </a:xfrm>
          <a:prstGeom prst="rect">
            <a:avLst/>
          </a:prstGeom>
        </p:spPr>
      </p:pic>
      <p:pic>
        <p:nvPicPr>
          <p:cNvPr id="4" name="Picture 33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807" y="3514427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 Arrow 5"/>
          <p:cNvSpPr/>
          <p:nvPr/>
        </p:nvSpPr>
        <p:spPr>
          <a:xfrm>
            <a:off x="10945091" y="3596856"/>
            <a:ext cx="2850663" cy="1454728"/>
          </a:xfrm>
          <a:prstGeom prst="lef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WebSockets</a:t>
            </a:r>
            <a:endParaRPr lang="nl-NL"/>
          </a:p>
        </p:txBody>
      </p:sp>
      <p:sp>
        <p:nvSpPr>
          <p:cNvPr id="7" name="Right Arrow 6"/>
          <p:cNvSpPr/>
          <p:nvPr/>
        </p:nvSpPr>
        <p:spPr>
          <a:xfrm>
            <a:off x="1593272" y="6151418"/>
            <a:ext cx="2175163" cy="789709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WebSockets</a:t>
            </a:r>
            <a:endParaRPr lang="nl-NL" sz="1600"/>
          </a:p>
        </p:txBody>
      </p:sp>
      <p:pic>
        <p:nvPicPr>
          <p:cNvPr id="8" name="Picture 12" descr="Draft T-shirt pour vect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9080" y="314526"/>
            <a:ext cx="4885788" cy="2705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1728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43460"/>
            <a:ext cx="15010374" cy="1346288"/>
          </a:xfrm>
        </p:spPr>
        <p:txBody>
          <a:bodyPr/>
          <a:lstStyle/>
          <a:p>
            <a:r>
              <a:rPr lang="en-US" dirty="0" smtClean="0"/>
              <a:t>The case at hand: Running Count</a:t>
            </a:r>
            <a:br>
              <a:rPr lang="en-US" dirty="0" smtClean="0"/>
            </a:br>
            <a:r>
              <a:rPr lang="en-US" dirty="0" smtClean="0"/>
              <a:t>Streaming analysis of tweet events 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704307" y="3902016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3708876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Left Arrow 18"/>
          <p:cNvSpPr/>
          <p:nvPr/>
        </p:nvSpPr>
        <p:spPr>
          <a:xfrm>
            <a:off x="8221842" y="7547791"/>
            <a:ext cx="1067249" cy="86760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6014648" y="6453769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6290539" y="4264449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  <p:sp>
        <p:nvSpPr>
          <p:cNvPr id="33" name="Rectangle 32"/>
          <p:cNvSpPr/>
          <p:nvPr/>
        </p:nvSpPr>
        <p:spPr>
          <a:xfrm>
            <a:off x="7149523" y="4601150"/>
            <a:ext cx="2097069" cy="20191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Show live tweet aggregates per tag</a:t>
            </a:r>
            <a:endParaRPr lang="nl-N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565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en-US" dirty="0" smtClean="0"/>
              <a:t>The case at hand - Streaming analysis of Tweets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704307" y="3902016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5614542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</p:cNvCxnSpPr>
          <p:nvPr/>
        </p:nvCxnSpPr>
        <p:spPr>
          <a:xfrm>
            <a:off x="5417947" y="6237171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6014648" y="6453769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6290539" y="4264449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  <p:sp>
        <p:nvSpPr>
          <p:cNvPr id="33" name="Rectangle 32"/>
          <p:cNvSpPr/>
          <p:nvPr/>
        </p:nvSpPr>
        <p:spPr>
          <a:xfrm>
            <a:off x="7149523" y="4601150"/>
            <a:ext cx="2097069" cy="20191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Show live tweet aggregates per tag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2798024" y="3901829"/>
            <a:ext cx="2327774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tweetAnalytics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2" name="Lightning Bolt 41"/>
          <p:cNvSpPr/>
          <p:nvPr/>
        </p:nvSpPr>
        <p:spPr>
          <a:xfrm>
            <a:off x="11960625" y="615628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3651568" y="5486017"/>
            <a:ext cx="1725824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600" dirty="0" smtClean="0"/>
              <a:t>Streaming Tweets Aggregation</a:t>
            </a:r>
            <a:endParaRPr lang="en-US" sz="1600" dirty="0"/>
          </a:p>
        </p:txBody>
      </p:sp>
      <p:sp>
        <p:nvSpPr>
          <p:cNvPr id="44" name="TextBox 43"/>
          <p:cNvSpPr txBox="1"/>
          <p:nvPr/>
        </p:nvSpPr>
        <p:spPr>
          <a:xfrm>
            <a:off x="14894937" y="5489748"/>
            <a:ext cx="3914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2800" dirty="0" smtClean="0"/>
              <a:t>µ</a:t>
            </a:r>
          </a:p>
        </p:txBody>
      </p:sp>
      <p:sp>
        <p:nvSpPr>
          <p:cNvPr id="45" name="Lightning Bolt 44"/>
          <p:cNvSpPr/>
          <p:nvPr/>
        </p:nvSpPr>
        <p:spPr>
          <a:xfrm>
            <a:off x="13477972" y="563074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ight Arrow 45"/>
          <p:cNvSpPr/>
          <p:nvPr/>
        </p:nvSpPr>
        <p:spPr>
          <a:xfrm>
            <a:off x="15264851" y="6245735"/>
            <a:ext cx="225081" cy="23261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ghtning Bolt 46"/>
          <p:cNvSpPr/>
          <p:nvPr/>
        </p:nvSpPr>
        <p:spPr>
          <a:xfrm>
            <a:off x="15125798" y="439887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Picture 4" descr="Image result for logo java"/>
          <p:cNvPicPr>
            <a:picLocks noChangeAspect="1" noChangeArrowheads="1"/>
          </p:cNvPicPr>
          <p:nvPr/>
        </p:nvPicPr>
        <p:blipFill>
          <a:blip r:embed="rId1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7173" y="6283448"/>
            <a:ext cx="1130098" cy="693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Freeform 28"/>
          <p:cNvSpPr/>
          <p:nvPr/>
        </p:nvSpPr>
        <p:spPr>
          <a:xfrm>
            <a:off x="12150436" y="4765964"/>
            <a:ext cx="1440873" cy="1219200"/>
          </a:xfrm>
          <a:custGeom>
            <a:avLst/>
            <a:gdLst>
              <a:gd name="connsiteX0" fmla="*/ 0 w 1440873"/>
              <a:gd name="connsiteY0" fmla="*/ 0 h 1219200"/>
              <a:gd name="connsiteX1" fmla="*/ 581891 w 1440873"/>
              <a:gd name="connsiteY1" fmla="*/ 1011381 h 1219200"/>
              <a:gd name="connsiteX2" fmla="*/ 1440873 w 1440873"/>
              <a:gd name="connsiteY2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40873" h="1219200">
                <a:moveTo>
                  <a:pt x="0" y="0"/>
                </a:moveTo>
                <a:cubicBezTo>
                  <a:pt x="170873" y="404090"/>
                  <a:pt x="341746" y="808181"/>
                  <a:pt x="581891" y="1011381"/>
                </a:cubicBezTo>
                <a:cubicBezTo>
                  <a:pt x="822036" y="1214581"/>
                  <a:pt x="1131454" y="1216890"/>
                  <a:pt x="1440873" y="1219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Freeform 48"/>
          <p:cNvSpPr/>
          <p:nvPr/>
        </p:nvSpPr>
        <p:spPr>
          <a:xfrm>
            <a:off x="14865927" y="4696691"/>
            <a:ext cx="1387420" cy="1607127"/>
          </a:xfrm>
          <a:custGeom>
            <a:avLst/>
            <a:gdLst>
              <a:gd name="connsiteX0" fmla="*/ 623455 w 1387420"/>
              <a:gd name="connsiteY0" fmla="*/ 1607127 h 1607127"/>
              <a:gd name="connsiteX1" fmla="*/ 1371600 w 1387420"/>
              <a:gd name="connsiteY1" fmla="*/ 858982 h 1607127"/>
              <a:gd name="connsiteX2" fmla="*/ 0 w 1387420"/>
              <a:gd name="connsiteY2" fmla="*/ 0 h 1607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87420" h="1607127">
                <a:moveTo>
                  <a:pt x="623455" y="1607127"/>
                </a:moveTo>
                <a:cubicBezTo>
                  <a:pt x="1049482" y="1366981"/>
                  <a:pt x="1475509" y="1126836"/>
                  <a:pt x="1371600" y="858982"/>
                </a:cubicBezTo>
                <a:cubicBezTo>
                  <a:pt x="1267691" y="591128"/>
                  <a:pt x="633845" y="295564"/>
                  <a:pt x="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eft Arrow 18"/>
          <p:cNvSpPr/>
          <p:nvPr/>
        </p:nvSpPr>
        <p:spPr>
          <a:xfrm>
            <a:off x="7873972" y="7547791"/>
            <a:ext cx="1415120" cy="1295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50" name="Freeform 49"/>
          <p:cNvSpPr/>
          <p:nvPr/>
        </p:nvSpPr>
        <p:spPr>
          <a:xfrm>
            <a:off x="11901055" y="4807527"/>
            <a:ext cx="1288472" cy="1814946"/>
          </a:xfrm>
          <a:custGeom>
            <a:avLst/>
            <a:gdLst>
              <a:gd name="connsiteX0" fmla="*/ 1288472 w 1288472"/>
              <a:gd name="connsiteY0" fmla="*/ 0 h 1814946"/>
              <a:gd name="connsiteX1" fmla="*/ 304800 w 1288472"/>
              <a:gd name="connsiteY1" fmla="*/ 651164 h 1814946"/>
              <a:gd name="connsiteX2" fmla="*/ 0 w 1288472"/>
              <a:gd name="connsiteY2" fmla="*/ 1814946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8472" h="1814946">
                <a:moveTo>
                  <a:pt x="1288472" y="0"/>
                </a:moveTo>
                <a:cubicBezTo>
                  <a:pt x="904008" y="174336"/>
                  <a:pt x="519545" y="348673"/>
                  <a:pt x="304800" y="651164"/>
                </a:cubicBezTo>
                <a:cubicBezTo>
                  <a:pt x="90055" y="953655"/>
                  <a:pt x="45027" y="1384300"/>
                  <a:pt x="0" y="181494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2" name="Straight Arrow Connector 51"/>
          <p:cNvCxnSpPr>
            <a:stCxn id="50" idx="2"/>
            <a:endCxn id="19" idx="3"/>
          </p:cNvCxnSpPr>
          <p:nvPr/>
        </p:nvCxnSpPr>
        <p:spPr>
          <a:xfrm flipH="1">
            <a:off x="9289092" y="6622473"/>
            <a:ext cx="2611963" cy="15731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8914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 animBg="1"/>
      <p:bldP spid="29" grpId="0" animBg="1"/>
      <p:bldP spid="49" grpId="0" animBg="1"/>
      <p:bldP spid="5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nl-NL" dirty="0" smtClean="0"/>
              <a:t>Real Time Event [Stream] Processing </a:t>
            </a:r>
            <a:r>
              <a:rPr lang="nl-NL" dirty="0" err="1" smtClean="0"/>
              <a:t>integrated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Kafka</a:t>
            </a:r>
            <a:endParaRPr lang="nl-NL" dirty="0" smtClean="0"/>
          </a:p>
          <a:p>
            <a:pPr lvl="1"/>
            <a:r>
              <a:rPr lang="nl-NL" dirty="0" err="1" smtClean="0"/>
              <a:t>Aggregations</a:t>
            </a:r>
            <a:r>
              <a:rPr lang="nl-NL" dirty="0" smtClean="0"/>
              <a:t> &amp; Top-N</a:t>
            </a:r>
          </a:p>
          <a:p>
            <a:pPr lvl="1"/>
            <a:r>
              <a:rPr lang="nl-NL" dirty="0" smtClean="0"/>
              <a:t>Time Windows</a:t>
            </a:r>
          </a:p>
          <a:p>
            <a:pPr lvl="1"/>
            <a:r>
              <a:rPr lang="nl-NL" dirty="0" err="1" smtClean="0"/>
              <a:t>Continuous</a:t>
            </a:r>
            <a:r>
              <a:rPr lang="nl-NL" dirty="0" smtClean="0"/>
              <a:t> </a:t>
            </a:r>
            <a:r>
              <a:rPr lang="nl-NL" dirty="0" err="1" smtClean="0"/>
              <a:t>Queries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Latest</a:t>
            </a:r>
            <a:r>
              <a:rPr lang="nl-NL" dirty="0" smtClean="0"/>
              <a:t> State (event </a:t>
            </a:r>
            <a:r>
              <a:rPr lang="nl-NL" dirty="0" err="1" smtClean="0"/>
              <a:t>sourcing</a:t>
            </a:r>
            <a:r>
              <a:rPr lang="nl-NL" dirty="0" smtClean="0"/>
              <a:t>)</a:t>
            </a:r>
          </a:p>
          <a:p>
            <a:r>
              <a:rPr lang="nl-NL" dirty="0" smtClean="0"/>
              <a:t>Turn Stream (of changes)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Table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(of most recent or </a:t>
            </a:r>
            <a:r>
              <a:rPr lang="nl-NL" dirty="0" err="1" smtClean="0"/>
              <a:t>current</a:t>
            </a:r>
            <a:r>
              <a:rPr lang="nl-NL" dirty="0" smtClean="0"/>
              <a:t> state)</a:t>
            </a:r>
          </a:p>
          <a:p>
            <a:pPr lvl="1"/>
            <a:r>
              <a:rPr lang="nl-NL" dirty="0" smtClean="0"/>
              <a:t>Part of </a:t>
            </a:r>
            <a:r>
              <a:rPr lang="nl-NL" dirty="0" err="1" smtClean="0"/>
              <a:t>the</a:t>
            </a:r>
            <a:r>
              <a:rPr lang="nl-NL" dirty="0" smtClean="0"/>
              <a:t> state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quite</a:t>
            </a:r>
            <a:r>
              <a:rPr lang="nl-NL" dirty="0" smtClean="0"/>
              <a:t> </a:t>
            </a:r>
            <a:r>
              <a:rPr lang="nl-NL" dirty="0" err="1" smtClean="0"/>
              <a:t>old</a:t>
            </a:r>
            <a:endParaRPr lang="nl-NL" dirty="0" smtClean="0"/>
          </a:p>
          <a:p>
            <a:r>
              <a:rPr lang="en-US" dirty="0" smtClean="0"/>
              <a:t>Exactly-once processing in Kafka Streams (as of 0.11.0)</a:t>
            </a:r>
            <a:endParaRPr lang="nl-NL" dirty="0" smtClean="0"/>
          </a:p>
          <a:p>
            <a:r>
              <a:rPr lang="nl-NL" dirty="0" err="1" smtClean="0"/>
              <a:t>Note</a:t>
            </a:r>
            <a:r>
              <a:rPr lang="nl-NL" dirty="0" smtClean="0"/>
              <a:t>: </a:t>
            </a:r>
            <a:r>
              <a:rPr lang="nl-NL" dirty="0" err="1" smtClean="0"/>
              <a:t>Kafka</a:t>
            </a:r>
            <a:r>
              <a:rPr lang="nl-NL" dirty="0" smtClean="0"/>
              <a:t> Streams is </a:t>
            </a:r>
            <a:r>
              <a:rPr lang="nl-NL" dirty="0" err="1" smtClean="0"/>
              <a:t>relatively</a:t>
            </a:r>
            <a:r>
              <a:rPr lang="nl-NL" dirty="0" smtClean="0"/>
              <a:t> new</a:t>
            </a:r>
          </a:p>
          <a:p>
            <a:pPr lvl="1"/>
            <a:r>
              <a:rPr lang="nl-NL" dirty="0" err="1" smtClean="0"/>
              <a:t>Only</a:t>
            </a:r>
            <a:r>
              <a:rPr lang="nl-NL" dirty="0" smtClean="0"/>
              <a:t> support for Java </a:t>
            </a:r>
            <a:r>
              <a:rPr lang="nl-NL" dirty="0" err="1" smtClean="0"/>
              <a:t>clients</a:t>
            </a:r>
            <a:r>
              <a:rPr lang="nl-NL" dirty="0" smtClean="0"/>
              <a:t>; Scala </a:t>
            </a:r>
            <a:r>
              <a:rPr lang="nl-NL" dirty="0" err="1" smtClean="0"/>
              <a:t>client</a:t>
            </a:r>
            <a:r>
              <a:rPr lang="nl-NL" dirty="0" smtClean="0"/>
              <a:t> is </a:t>
            </a:r>
            <a:r>
              <a:rPr lang="nl-NL" dirty="0" err="1" smtClean="0"/>
              <a:t>planned</a:t>
            </a:r>
            <a:r>
              <a:rPr lang="nl-NL" dirty="0" smtClean="0"/>
              <a:t> </a:t>
            </a:r>
            <a:r>
              <a:rPr lang="nl-NL" dirty="0" err="1" smtClean="0"/>
              <a:t>too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8469" y="2457174"/>
            <a:ext cx="4313294" cy="6363251"/>
          </a:xfrm>
          <a:prstGeom prst="rect">
            <a:avLst/>
          </a:prstGeom>
        </p:spPr>
      </p:pic>
      <p:pic>
        <p:nvPicPr>
          <p:cNvPr id="5" name="Picture 2" descr="Image result for confluen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120" y="8820425"/>
            <a:ext cx="2790143" cy="105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9857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>
            <a:stCxn id="12" idx="4"/>
            <a:endCxn id="24" idx="4"/>
          </p:cNvCxnSpPr>
          <p:nvPr/>
        </p:nvCxnSpPr>
        <p:spPr>
          <a:xfrm>
            <a:off x="5086350" y="3087239"/>
            <a:ext cx="0" cy="4229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942" y="227979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1199385" y="267751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7719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1257" y="2741462"/>
            <a:ext cx="305662" cy="2818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4795" y="2741462"/>
            <a:ext cx="305662" cy="281831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8333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2790876" y="2903933"/>
            <a:ext cx="13493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222750" y="2741462"/>
            <a:ext cx="17272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Filter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038600" y="3871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Aggregate</a:t>
            </a:r>
            <a:endParaRPr lang="en-US" sz="1800" dirty="0"/>
          </a:p>
        </p:txBody>
      </p:sp>
      <p:sp>
        <p:nvSpPr>
          <p:cNvPr id="14" name="Oval 13"/>
          <p:cNvSpPr/>
          <p:nvPr/>
        </p:nvSpPr>
        <p:spPr>
          <a:xfrm>
            <a:off x="4038600" y="4887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Join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312242" y="44365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8044685" y="4834233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263019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06557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50095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93633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6" idx="1"/>
            <a:endCxn id="14" idx="6"/>
          </p:cNvCxnSpPr>
          <p:nvPr/>
        </p:nvCxnSpPr>
        <p:spPr>
          <a:xfrm flipH="1">
            <a:off x="6134100" y="5060650"/>
            <a:ext cx="191058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038600" y="58529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Map (</a:t>
            </a:r>
            <a:r>
              <a:rPr lang="nl-NL" sz="1800" dirty="0" err="1" smtClean="0"/>
              <a:t>Xform</a:t>
            </a:r>
            <a:r>
              <a:rPr lang="nl-NL" sz="1800" dirty="0" smtClean="0"/>
              <a:t>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4038600" y="69705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endParaRPr lang="en-US" sz="1800" dirty="0"/>
          </a:p>
        </p:txBody>
      </p:sp>
      <p:sp>
        <p:nvSpPr>
          <p:cNvPr id="29" name="TextBox 28"/>
          <p:cNvSpPr txBox="1"/>
          <p:nvPr/>
        </p:nvSpPr>
        <p:spPr>
          <a:xfrm>
            <a:off x="8327568" y="65193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30" name="Rectangle 29"/>
          <p:cNvSpPr/>
          <p:nvPr/>
        </p:nvSpPr>
        <p:spPr>
          <a:xfrm>
            <a:off x="8060011" y="6917033"/>
            <a:ext cx="3509689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9331295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957183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583071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8208959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10079519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9705407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827745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453631" y="69809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Straight Arrow Connector 39"/>
          <p:cNvCxnSpPr>
            <a:stCxn id="24" idx="6"/>
          </p:cNvCxnSpPr>
          <p:nvPr/>
        </p:nvCxnSpPr>
        <p:spPr>
          <a:xfrm flipV="1">
            <a:off x="6134100" y="7121894"/>
            <a:ext cx="2059533" cy="215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212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2302" y="0"/>
            <a:ext cx="13020098" cy="9472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2833" y="2661705"/>
            <a:ext cx="16083314" cy="37702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3900" dirty="0" smtClean="0"/>
              <a:t>&lt;CTRL F5&gt;</a:t>
            </a:r>
            <a:endParaRPr lang="nl-NL" sz="23900" dirty="0" err="1" smtClean="0"/>
          </a:p>
        </p:txBody>
      </p:sp>
    </p:spTree>
    <p:extLst>
      <p:ext uri="{BB962C8B-B14F-4D97-AF65-F5344CB8AC3E}">
        <p14:creationId xmlns:p14="http://schemas.microsoft.com/office/powerpoint/2010/main" val="680816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Arrow Connector 27"/>
          <p:cNvCxnSpPr>
            <a:stCxn id="12" idx="4"/>
            <a:endCxn id="24" idx="4"/>
          </p:cNvCxnSpPr>
          <p:nvPr/>
        </p:nvCxnSpPr>
        <p:spPr>
          <a:xfrm>
            <a:off x="5086350" y="3087239"/>
            <a:ext cx="0" cy="460896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Example</a:t>
            </a:r>
            <a:r>
              <a:rPr lang="nl-NL" dirty="0" smtClean="0"/>
              <a:t> of </a:t>
            </a:r>
            <a:r>
              <a:rPr lang="nl-NL" dirty="0" err="1" smtClean="0"/>
              <a:t>Kafka</a:t>
            </a:r>
            <a:r>
              <a:rPr lang="nl-NL" dirty="0" smtClean="0"/>
              <a:t> streams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66942" y="2279797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5" name="Rectangle 4"/>
          <p:cNvSpPr/>
          <p:nvPr/>
        </p:nvSpPr>
        <p:spPr>
          <a:xfrm>
            <a:off x="1199385" y="2677516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2417719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061257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704795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348333" y="2741462"/>
            <a:ext cx="305662" cy="281831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5" idx="3"/>
          </p:cNvCxnSpPr>
          <p:nvPr/>
        </p:nvCxnSpPr>
        <p:spPr>
          <a:xfrm>
            <a:off x="2790876" y="2903933"/>
            <a:ext cx="13493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4222750" y="2741462"/>
            <a:ext cx="17272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groupBy</a:t>
            </a:r>
            <a:endParaRPr lang="en-US" sz="1800" dirty="0"/>
          </a:p>
        </p:txBody>
      </p:sp>
      <p:sp>
        <p:nvSpPr>
          <p:cNvPr id="13" name="Oval 12"/>
          <p:cNvSpPr/>
          <p:nvPr/>
        </p:nvSpPr>
        <p:spPr>
          <a:xfrm>
            <a:off x="3859645" y="3871762"/>
            <a:ext cx="24257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 smtClean="0"/>
              <a:t>Aggregate</a:t>
            </a:r>
            <a:endParaRPr lang="en-US" sz="1600" dirty="0"/>
          </a:p>
        </p:txBody>
      </p:sp>
      <p:sp>
        <p:nvSpPr>
          <p:cNvPr id="14" name="Oval 13"/>
          <p:cNvSpPr/>
          <p:nvPr/>
        </p:nvSpPr>
        <p:spPr>
          <a:xfrm>
            <a:off x="4038600" y="48877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Join</a:t>
            </a:r>
            <a:endParaRPr lang="en-US" sz="1800" dirty="0"/>
          </a:p>
        </p:txBody>
      </p:sp>
      <p:sp>
        <p:nvSpPr>
          <p:cNvPr id="15" name="TextBox 14"/>
          <p:cNvSpPr txBox="1"/>
          <p:nvPr/>
        </p:nvSpPr>
        <p:spPr>
          <a:xfrm>
            <a:off x="8312242" y="4436514"/>
            <a:ext cx="9380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</a:t>
            </a:r>
            <a:endParaRPr lang="en-US" dirty="0" err="1" smtClean="0"/>
          </a:p>
        </p:txBody>
      </p:sp>
      <p:sp>
        <p:nvSpPr>
          <p:cNvPr id="16" name="Rectangle 15"/>
          <p:cNvSpPr/>
          <p:nvPr/>
        </p:nvSpPr>
        <p:spPr>
          <a:xfrm>
            <a:off x="8044685" y="4834233"/>
            <a:ext cx="1591491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9263019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906557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550095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8193633" y="4898179"/>
            <a:ext cx="305662" cy="28183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/>
          <p:cNvCxnSpPr>
            <a:stCxn id="16" idx="1"/>
            <a:endCxn id="14" idx="6"/>
          </p:cNvCxnSpPr>
          <p:nvPr/>
        </p:nvCxnSpPr>
        <p:spPr>
          <a:xfrm flipH="1">
            <a:off x="6134100" y="5060650"/>
            <a:ext cx="1910585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4038600" y="5852962"/>
            <a:ext cx="2095500" cy="34577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Map (</a:t>
            </a:r>
            <a:r>
              <a:rPr lang="nl-NL" sz="1800" dirty="0" err="1" smtClean="0"/>
              <a:t>Xform</a:t>
            </a:r>
            <a:r>
              <a:rPr lang="nl-NL" sz="1800" dirty="0" smtClean="0"/>
              <a:t>)</a:t>
            </a:r>
            <a:endParaRPr lang="en-US" sz="1800" dirty="0"/>
          </a:p>
        </p:txBody>
      </p:sp>
      <p:sp>
        <p:nvSpPr>
          <p:cNvPr id="24" name="Oval 23"/>
          <p:cNvSpPr/>
          <p:nvPr/>
        </p:nvSpPr>
        <p:spPr>
          <a:xfrm>
            <a:off x="4038600" y="6970562"/>
            <a:ext cx="2095500" cy="72563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 smtClean="0"/>
              <a:t>Publish</a:t>
            </a:r>
            <a:endParaRPr lang="en-US" sz="1800" dirty="0"/>
          </a:p>
        </p:txBody>
      </p:sp>
      <p:sp>
        <p:nvSpPr>
          <p:cNvPr id="3" name="Rounded Rectangle 2"/>
          <p:cNvSpPr/>
          <p:nvPr/>
        </p:nvSpPr>
        <p:spPr>
          <a:xfrm>
            <a:off x="444500" y="3416300"/>
            <a:ext cx="2641600" cy="147146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TweetMessage</a:t>
            </a:r>
            <a:endParaRPr lang="nl-NL" dirty="0" smtClean="0"/>
          </a:p>
          <a:p>
            <a:pPr algn="ctr"/>
            <a:r>
              <a:rPr lang="nl-NL" sz="1800" dirty="0" smtClean="0"/>
              <a:t>Tag</a:t>
            </a:r>
            <a:endParaRPr lang="nl-NL" sz="1800" dirty="0" smtClean="0"/>
          </a:p>
          <a:p>
            <a:pPr algn="ctr"/>
            <a:r>
              <a:rPr lang="nl-NL" sz="1800" dirty="0" err="1" smtClean="0"/>
              <a:t>Text</a:t>
            </a:r>
            <a:endParaRPr lang="nl-NL" sz="1800" dirty="0" smtClean="0"/>
          </a:p>
          <a:p>
            <a:pPr algn="ctr"/>
            <a:r>
              <a:rPr lang="nl-NL" sz="1800" dirty="0" smtClean="0"/>
              <a:t>Author</a:t>
            </a:r>
          </a:p>
          <a:p>
            <a:pPr algn="ctr"/>
            <a:endParaRPr lang="en-US" sz="1800" dirty="0"/>
          </a:p>
        </p:txBody>
      </p:sp>
      <p:sp>
        <p:nvSpPr>
          <p:cNvPr id="10" name="Rectangular Callout 9"/>
          <p:cNvSpPr/>
          <p:nvPr/>
        </p:nvSpPr>
        <p:spPr>
          <a:xfrm>
            <a:off x="6565900" y="2184400"/>
            <a:ext cx="3139507" cy="603519"/>
          </a:xfrm>
          <a:prstGeom prst="wedgeRectCallout">
            <a:avLst>
              <a:gd name="adj1" fmla="val -77890"/>
              <a:gd name="adj2" fmla="val 65826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Set Conference as </a:t>
            </a:r>
            <a:r>
              <a:rPr lang="nl-NL" sz="2000" dirty="0" err="1" smtClean="0">
                <a:solidFill>
                  <a:schemeClr val="tx2"/>
                </a:solidFill>
              </a:rPr>
              <a:t>key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39" name="Rectangular Callout 38"/>
          <p:cNvSpPr/>
          <p:nvPr/>
        </p:nvSpPr>
        <p:spPr>
          <a:xfrm>
            <a:off x="7058890" y="3161137"/>
            <a:ext cx="4074517" cy="838893"/>
          </a:xfrm>
          <a:prstGeom prst="wedgeRectCallout">
            <a:avLst>
              <a:gd name="adj1" fmla="val -80686"/>
              <a:gd name="adj2" fmla="val 5314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err="1" smtClean="0">
                <a:solidFill>
                  <a:schemeClr val="tx2"/>
                </a:solidFill>
              </a:rPr>
              <a:t>Sum</a:t>
            </a:r>
            <a:r>
              <a:rPr lang="nl-NL" sz="2000" dirty="0" smtClean="0">
                <a:solidFill>
                  <a:schemeClr val="tx2"/>
                </a:solidFill>
              </a:rPr>
              <a:t>/</a:t>
            </a:r>
            <a:r>
              <a:rPr lang="nl-NL" sz="2000" dirty="0" err="1" smtClean="0">
                <a:solidFill>
                  <a:schemeClr val="tx2"/>
                </a:solidFill>
              </a:rPr>
              <a:t>Avg</a:t>
            </a:r>
            <a:r>
              <a:rPr lang="nl-NL" sz="2000" dirty="0" smtClean="0">
                <a:solidFill>
                  <a:schemeClr val="tx2"/>
                </a:solidFill>
              </a:rPr>
              <a:t>/Top3 </a:t>
            </a:r>
            <a:r>
              <a:rPr lang="nl-NL" sz="2000" dirty="0" err="1" smtClean="0">
                <a:solidFill>
                  <a:schemeClr val="tx2"/>
                </a:solidFill>
              </a:rPr>
              <a:t>by</a:t>
            </a:r>
            <a:r>
              <a:rPr lang="nl-NL" sz="2000" dirty="0" smtClean="0">
                <a:solidFill>
                  <a:schemeClr val="tx2"/>
                </a:solidFill>
              </a:rPr>
              <a:t> </a:t>
            </a:r>
            <a:r>
              <a:rPr lang="nl-NL" sz="2000" dirty="0" err="1" smtClean="0">
                <a:solidFill>
                  <a:schemeClr val="tx2"/>
                </a:solidFill>
              </a:rPr>
              <a:t>key</a:t>
            </a:r>
            <a:r>
              <a:rPr lang="nl-NL" sz="2000" dirty="0" smtClean="0">
                <a:solidFill>
                  <a:schemeClr val="tx2"/>
                </a:solidFill>
              </a:rPr>
              <a:t> </a:t>
            </a:r>
            <a:r>
              <a:rPr lang="nl-NL" sz="2000" dirty="0" smtClean="0">
                <a:solidFill>
                  <a:schemeClr val="tx2"/>
                </a:solidFill>
              </a:rPr>
              <a:t>(==</a:t>
            </a:r>
            <a:r>
              <a:rPr lang="nl-NL" sz="2000" dirty="0" err="1" smtClean="0">
                <a:solidFill>
                  <a:schemeClr val="tx2"/>
                </a:solidFill>
              </a:rPr>
              <a:t>tagFilter</a:t>
            </a:r>
            <a:r>
              <a:rPr lang="nl-NL" sz="2000" dirty="0" smtClean="0">
                <a:solidFill>
                  <a:schemeClr val="tx2"/>
                </a:solidFill>
              </a:rPr>
              <a:t>)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1" name="Rectangular Callout 40"/>
          <p:cNvSpPr/>
          <p:nvPr/>
        </p:nvSpPr>
        <p:spPr>
          <a:xfrm>
            <a:off x="2010457" y="6917033"/>
            <a:ext cx="1651571" cy="545154"/>
          </a:xfrm>
          <a:prstGeom prst="wedgeRectCallout">
            <a:avLst>
              <a:gd name="adj1" fmla="val 84924"/>
              <a:gd name="adj2" fmla="val 42819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As JSON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2" name="Rectangular Callout 41"/>
          <p:cNvSpPr/>
          <p:nvPr/>
        </p:nvSpPr>
        <p:spPr>
          <a:xfrm>
            <a:off x="1199385" y="5486176"/>
            <a:ext cx="2441672" cy="927323"/>
          </a:xfrm>
          <a:prstGeom prst="wedgeRectCallout">
            <a:avLst>
              <a:gd name="adj1" fmla="val 73481"/>
              <a:gd name="adj2" fmla="val 584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Round aggregate to nearest 100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3" name="Rectangular Callout 42"/>
          <p:cNvSpPr/>
          <p:nvPr/>
        </p:nvSpPr>
        <p:spPr>
          <a:xfrm>
            <a:off x="10301623" y="4783049"/>
            <a:ext cx="2666232" cy="545154"/>
          </a:xfrm>
          <a:prstGeom prst="wedgeRectCallout">
            <a:avLst>
              <a:gd name="adj1" fmla="val -77791"/>
              <a:gd name="adj2" fmla="val 1444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2000" dirty="0" smtClean="0">
                <a:solidFill>
                  <a:schemeClr val="tx2"/>
                </a:solidFill>
              </a:rPr>
              <a:t>e.g. Author Details</a:t>
            </a:r>
            <a:endParaRPr lang="en-US" sz="2000" dirty="0">
              <a:solidFill>
                <a:schemeClr val="tx2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8030256" y="7479101"/>
            <a:ext cx="38472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Topic: </a:t>
            </a:r>
            <a:r>
              <a:rPr lang="nl-NL" dirty="0" err="1" smtClean="0"/>
              <a:t>CountTweetsPerTag</a:t>
            </a:r>
            <a:endParaRPr lang="en-US" dirty="0" err="1" smtClean="0"/>
          </a:p>
        </p:txBody>
      </p:sp>
      <p:sp>
        <p:nvSpPr>
          <p:cNvPr id="45" name="Rectangle 44"/>
          <p:cNvSpPr/>
          <p:nvPr/>
        </p:nvSpPr>
        <p:spPr>
          <a:xfrm>
            <a:off x="8060011" y="7920333"/>
            <a:ext cx="3509689" cy="4528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933129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8957183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858307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820895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10079519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9705407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10827745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10453631" y="7984279"/>
            <a:ext cx="305662" cy="281831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Straight Arrow Connector 53"/>
          <p:cNvCxnSpPr/>
          <p:nvPr/>
        </p:nvCxnSpPr>
        <p:spPr>
          <a:xfrm>
            <a:off x="6134100" y="7333381"/>
            <a:ext cx="2059533" cy="79181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angular Callout 39"/>
          <p:cNvSpPr/>
          <p:nvPr/>
        </p:nvSpPr>
        <p:spPr>
          <a:xfrm>
            <a:off x="6323775" y="4072890"/>
            <a:ext cx="3597498" cy="466373"/>
          </a:xfrm>
          <a:prstGeom prst="wedgeRectCallout">
            <a:avLst>
              <a:gd name="adj1" fmla="val -66313"/>
              <a:gd name="adj2" fmla="val -3896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 smtClean="0">
                <a:solidFill>
                  <a:schemeClr val="tx2"/>
                </a:solidFill>
              </a:rPr>
              <a:t>and possibly per time window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1459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10" grpId="0" animBg="1"/>
      <p:bldP spid="39" grpId="0" animBg="1"/>
      <p:bldP spid="41" grpId="0" animBg="1"/>
      <p:bldP spid="42" grpId="0" animBg="1"/>
      <p:bldP spid="43" grpId="0" animBg="1"/>
      <p:bldP spid="44" grpId="0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4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 Kafka Streams capabilities to any Java application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Add Maven Dependency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Connect to Kafka Cluster</a:t>
            </a:r>
          </a:p>
          <a:p>
            <a:r>
              <a:rPr lang="en-US" dirty="0" smtClean="0"/>
              <a:t>Compose &amp; Execute Kafka Streams </a:t>
            </a:r>
            <a:r>
              <a:rPr lang="en-US" dirty="0" smtClean="0"/>
              <a:t>logic:</a:t>
            </a:r>
          </a:p>
          <a:p>
            <a:pPr lvl="1"/>
            <a:r>
              <a:rPr lang="en-US" dirty="0" smtClean="0"/>
              <a:t>Write Java code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2760" y="2603501"/>
            <a:ext cx="9487198" cy="2387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35532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Kafka streams – </a:t>
            </a:r>
            <a:br>
              <a:rPr lang="en-US" dirty="0" smtClean="0"/>
            </a:br>
            <a:r>
              <a:rPr lang="en-US" dirty="0" smtClean="0"/>
              <a:t>running count tweets per conference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060" y="2464880"/>
            <a:ext cx="15880874" cy="542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00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21309" cy="1346288"/>
          </a:xfrm>
        </p:spPr>
        <p:txBody>
          <a:bodyPr/>
          <a:lstStyle/>
          <a:p>
            <a:r>
              <a:rPr lang="en-US" dirty="0" smtClean="0"/>
              <a:t>Wouldn’t it be nice if you could just do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1098484" y="2606040"/>
            <a:ext cx="14279879" cy="39776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4400" dirty="0" smtClean="0">
                <a:latin typeface="Lucida Console" panose="020B0609040504020204" pitchFamily="49" charset="0"/>
              </a:rPr>
              <a:t>select </a:t>
            </a:r>
            <a:r>
              <a:rPr lang="en-US" sz="4400" dirty="0" err="1" smtClean="0">
                <a:latin typeface="Lucida Console" panose="020B0609040504020204" pitchFamily="49" charset="0"/>
              </a:rPr>
              <a:t>tagfilter</a:t>
            </a:r>
            <a:endParaRPr lang="en-US" sz="4400" dirty="0" smtClean="0">
              <a:latin typeface="Lucida Console" panose="020B0609040504020204" pitchFamily="49" charset="0"/>
            </a:endParaRPr>
          </a:p>
          <a:p>
            <a:r>
              <a:rPr lang="en-US" sz="4400" dirty="0" smtClean="0">
                <a:latin typeface="Lucida Console" panose="020B0609040504020204" pitchFamily="49" charset="0"/>
              </a:rPr>
              <a:t>,      count(*) as </a:t>
            </a:r>
            <a:r>
              <a:rPr lang="en-US" sz="4400" dirty="0" err="1" smtClean="0">
                <a:latin typeface="Lucida Console" panose="020B0609040504020204" pitchFamily="49" charset="0"/>
              </a:rPr>
              <a:t>tag_cnt</a:t>
            </a:r>
            <a:endParaRPr lang="en-US" sz="4400" dirty="0" smtClean="0">
              <a:latin typeface="Lucida Console" panose="020B0609040504020204" pitchFamily="49" charset="0"/>
            </a:endParaRPr>
          </a:p>
          <a:p>
            <a:r>
              <a:rPr lang="en-US" sz="4400" dirty="0" smtClean="0">
                <a:latin typeface="Lucida Console" panose="020B0609040504020204" pitchFamily="49" charset="0"/>
              </a:rPr>
              <a:t>from   tweets </a:t>
            </a:r>
          </a:p>
          <a:p>
            <a:r>
              <a:rPr lang="en-US" sz="4400" dirty="0" smtClean="0">
                <a:latin typeface="Lucida Console" panose="020B0609040504020204" pitchFamily="49" charset="0"/>
              </a:rPr>
              <a:t>window hopping ( size 5 minutes</a:t>
            </a:r>
            <a:br>
              <a:rPr lang="en-US" sz="4400" dirty="0" smtClean="0">
                <a:latin typeface="Lucida Console" panose="020B0609040504020204" pitchFamily="49" charset="0"/>
              </a:rPr>
            </a:br>
            <a:r>
              <a:rPr lang="en-US" sz="4400" dirty="0" smtClean="0">
                <a:latin typeface="Lucida Console" panose="020B0609040504020204" pitchFamily="49" charset="0"/>
              </a:rPr>
              <a:t>               , advance by 30 seconds)</a:t>
            </a:r>
          </a:p>
          <a:p>
            <a:r>
              <a:rPr lang="en-US" sz="4400" dirty="0" smtClean="0">
                <a:latin typeface="Lucida Console" panose="020B0609040504020204" pitchFamily="49" charset="0"/>
              </a:rPr>
              <a:t>group by </a:t>
            </a:r>
            <a:r>
              <a:rPr lang="en-US" sz="4400" dirty="0" err="1" smtClean="0">
                <a:latin typeface="Lucida Console" panose="020B0609040504020204" pitchFamily="49" charset="0"/>
              </a:rPr>
              <a:t>tagfilter</a:t>
            </a:r>
            <a:endParaRPr lang="en-US" sz="4400" dirty="0">
              <a:latin typeface="Lucida Console" panose="020B0609040504020204" pitchFamily="49" charset="0"/>
            </a:endParaRPr>
          </a:p>
        </p:txBody>
      </p:sp>
      <p:pic>
        <p:nvPicPr>
          <p:cNvPr id="6" name="Snagit_PPT51E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079" y="6328283"/>
            <a:ext cx="1585097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04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KSQL – Continuous Queries – processing event streams like tables</a:t>
            </a:r>
            <a:endParaRPr lang="nl-NL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918044" y="5654040"/>
            <a:ext cx="11942763" cy="1747520"/>
          </a:xfrm>
        </p:spPr>
        <p:txBody>
          <a:bodyPr/>
          <a:lstStyle/>
          <a:p>
            <a:r>
              <a:rPr lang="en-US" dirty="0" smtClean="0"/>
              <a:t>Transform, Filter, Join, Aggregate, (time) Window on Event Streams</a:t>
            </a:r>
          </a:p>
          <a:p>
            <a:r>
              <a:rPr lang="en-US" dirty="0" smtClean="0"/>
              <a:t>Results are produced as regular Kafka Events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232" y="3089814"/>
            <a:ext cx="10577477" cy="2202371"/>
          </a:xfrm>
          <a:prstGeom prst="rect">
            <a:avLst/>
          </a:prstGeom>
        </p:spPr>
      </p:pic>
      <p:pic>
        <p:nvPicPr>
          <p:cNvPr id="4" name="Snagit_PPT51E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03681" y="353001"/>
            <a:ext cx="2682376" cy="49391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10210" y="6313241"/>
            <a:ext cx="4221230" cy="2704226"/>
          </a:xfrm>
          <a:prstGeom prst="rect">
            <a:avLst/>
          </a:prstGeom>
        </p:spPr>
      </p:pic>
      <p:pic>
        <p:nvPicPr>
          <p:cNvPr id="7" name="Picture 2" descr="Image result for confluent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05392" y="8643596"/>
            <a:ext cx="2737482" cy="1033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2881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tweet Count Through KSQL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771" y="3458103"/>
            <a:ext cx="16094635" cy="487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072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tweet Count Through KSQL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KSQL CLI</a:t>
            </a:r>
          </a:p>
          <a:p>
            <a:pPr lvl="1"/>
            <a:r>
              <a:rPr lang="en-US" dirty="0" smtClean="0"/>
              <a:t>List topics</a:t>
            </a:r>
          </a:p>
          <a:p>
            <a:pPr lvl="1"/>
            <a:r>
              <a:rPr lang="en-US" dirty="0" smtClean="0"/>
              <a:t>Print topic</a:t>
            </a:r>
          </a:p>
          <a:p>
            <a:pPr lvl="1"/>
            <a:r>
              <a:rPr lang="en-US" dirty="0" smtClean="0"/>
              <a:t>Create stream</a:t>
            </a:r>
          </a:p>
          <a:p>
            <a:pPr lvl="1"/>
            <a:r>
              <a:rPr lang="en-US" dirty="0" smtClean="0"/>
              <a:t>Create table</a:t>
            </a:r>
          </a:p>
          <a:p>
            <a:pPr lvl="1"/>
            <a:r>
              <a:rPr lang="en-US" dirty="0" smtClean="0"/>
              <a:t>List Topics</a:t>
            </a:r>
          </a:p>
          <a:p>
            <a:pPr lvl="1"/>
            <a:r>
              <a:rPr lang="en-US" dirty="0" smtClean="0"/>
              <a:t>Query from table</a:t>
            </a:r>
            <a:endParaRPr lang="nl-NL" dirty="0"/>
          </a:p>
        </p:txBody>
      </p:sp>
      <p:pic>
        <p:nvPicPr>
          <p:cNvPr id="5" name="Snagit_PPT4A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7" y="2189748"/>
            <a:ext cx="20188457" cy="592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3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tweet Count Through KSQL</a:t>
            </a:r>
            <a:endParaRPr lang="nl-NL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7044" y="1861955"/>
            <a:ext cx="12222731" cy="1483092"/>
          </a:xfrm>
          <a:prstGeom prst="rect">
            <a:avLst/>
          </a:prstGeom>
        </p:spPr>
      </p:pic>
      <p:pic>
        <p:nvPicPr>
          <p:cNvPr id="7" name="Snagit_PPTEEA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44" y="1938596"/>
            <a:ext cx="12226532" cy="3456805"/>
          </a:xfrm>
          <a:prstGeom prst="rect">
            <a:avLst/>
          </a:prstGeom>
        </p:spPr>
      </p:pic>
      <p:pic>
        <p:nvPicPr>
          <p:cNvPr id="8" name="Snagit_PPTFC6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044" y="1938596"/>
            <a:ext cx="12243209" cy="851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1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/>
          <p:cNvSpPr/>
          <p:nvPr/>
        </p:nvSpPr>
        <p:spPr>
          <a:xfrm>
            <a:off x="12093004" y="7375529"/>
            <a:ext cx="1567578" cy="1726907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en-US" dirty="0" smtClean="0"/>
              <a:t>KSQL Running count of tweets per tag</a:t>
            </a:r>
            <a:br>
              <a:rPr lang="en-US" dirty="0" smtClean="0"/>
            </a:br>
            <a:r>
              <a:rPr lang="en-US" dirty="0" smtClean="0"/>
              <a:t>results published on </a:t>
            </a:r>
            <a:r>
              <a:rPr lang="en-US" dirty="0" err="1" smtClean="0"/>
              <a:t>kafka</a:t>
            </a:r>
            <a:r>
              <a:rPr lang="en-US" dirty="0" smtClean="0"/>
              <a:t> topic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91362" y="3625718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837411"/>
            <a:ext cx="5614542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90024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67114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400880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2" descr="Image result for logo html5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7763698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Rectangle 39"/>
          <p:cNvSpPr/>
          <p:nvPr/>
        </p:nvSpPr>
        <p:spPr>
          <a:xfrm>
            <a:off x="5777594" y="3988151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  <p:sp>
        <p:nvSpPr>
          <p:cNvPr id="33" name="Rectangle 32"/>
          <p:cNvSpPr/>
          <p:nvPr/>
        </p:nvSpPr>
        <p:spPr>
          <a:xfrm>
            <a:off x="6636578" y="4324852"/>
            <a:ext cx="2097069" cy="20191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Show live tweet aggregates per conference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2798024" y="4023749"/>
            <a:ext cx="2672826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TWEET_COUNT</a:t>
            </a:r>
            <a:br>
              <a:rPr lang="nl-NL" dirty="0" smtClean="0"/>
            </a:br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2" name="Lightning Bolt 41"/>
          <p:cNvSpPr/>
          <p:nvPr/>
        </p:nvSpPr>
        <p:spPr>
          <a:xfrm>
            <a:off x="11960625" y="615628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3189528" y="1458715"/>
            <a:ext cx="2631916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Running Tweets Aggregation</a:t>
            </a:r>
            <a:endParaRPr lang="en-US" sz="2000" dirty="0"/>
          </a:p>
        </p:txBody>
      </p:sp>
      <p:sp>
        <p:nvSpPr>
          <p:cNvPr id="45" name="Lightning Bolt 44"/>
          <p:cNvSpPr/>
          <p:nvPr/>
        </p:nvSpPr>
        <p:spPr>
          <a:xfrm>
            <a:off x="12715633" y="197257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ghtning Bolt 46"/>
          <p:cNvSpPr/>
          <p:nvPr/>
        </p:nvSpPr>
        <p:spPr>
          <a:xfrm>
            <a:off x="15070071" y="3512963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6456337" y="7547791"/>
            <a:ext cx="2832755" cy="1295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50" name="Freeform 49"/>
          <p:cNvSpPr/>
          <p:nvPr/>
        </p:nvSpPr>
        <p:spPr>
          <a:xfrm>
            <a:off x="11901055" y="4807527"/>
            <a:ext cx="1288472" cy="1814946"/>
          </a:xfrm>
          <a:custGeom>
            <a:avLst/>
            <a:gdLst>
              <a:gd name="connsiteX0" fmla="*/ 1288472 w 1288472"/>
              <a:gd name="connsiteY0" fmla="*/ 0 h 1814946"/>
              <a:gd name="connsiteX1" fmla="*/ 304800 w 1288472"/>
              <a:gd name="connsiteY1" fmla="*/ 651164 h 1814946"/>
              <a:gd name="connsiteX2" fmla="*/ 0 w 1288472"/>
              <a:gd name="connsiteY2" fmla="*/ 1814946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8472" h="1814946">
                <a:moveTo>
                  <a:pt x="1288472" y="0"/>
                </a:moveTo>
                <a:cubicBezTo>
                  <a:pt x="904008" y="174336"/>
                  <a:pt x="519545" y="348673"/>
                  <a:pt x="304800" y="651164"/>
                </a:cubicBezTo>
                <a:cubicBezTo>
                  <a:pt x="90055" y="953655"/>
                  <a:pt x="45027" y="1384300"/>
                  <a:pt x="0" y="181494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2" name="Straight Arrow Connector 51"/>
          <p:cNvCxnSpPr>
            <a:stCxn id="50" idx="2"/>
            <a:endCxn id="19" idx="3"/>
          </p:cNvCxnSpPr>
          <p:nvPr/>
        </p:nvCxnSpPr>
        <p:spPr>
          <a:xfrm flipH="1">
            <a:off x="9289092" y="6622473"/>
            <a:ext cx="2611963" cy="15731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495562" y="4720659"/>
            <a:ext cx="2097069" cy="2019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a live list of top 3 liked tweets per tag</a:t>
            </a:r>
            <a:endParaRPr lang="nl-NL" dirty="0"/>
          </a:p>
        </p:txBody>
      </p:sp>
      <p:pic>
        <p:nvPicPr>
          <p:cNvPr id="53" name="Snagit_PPT51EF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509" y="1584796"/>
            <a:ext cx="462256" cy="851173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11511252" y="1930043"/>
            <a:ext cx="1640868" cy="2078077"/>
          </a:xfrm>
          <a:custGeom>
            <a:avLst/>
            <a:gdLst>
              <a:gd name="connsiteX0" fmla="*/ 55908 w 1640868"/>
              <a:gd name="connsiteY0" fmla="*/ 2078077 h 2078077"/>
              <a:gd name="connsiteX1" fmla="*/ 193068 w 1640868"/>
              <a:gd name="connsiteY1" fmla="*/ 294997 h 2078077"/>
              <a:gd name="connsiteX2" fmla="*/ 1640868 w 1640868"/>
              <a:gd name="connsiteY2" fmla="*/ 20677 h 207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868" h="2078077">
                <a:moveTo>
                  <a:pt x="55908" y="2078077"/>
                </a:moveTo>
                <a:cubicBezTo>
                  <a:pt x="-7592" y="1357987"/>
                  <a:pt x="-71092" y="637897"/>
                  <a:pt x="193068" y="294997"/>
                </a:cubicBezTo>
                <a:cubicBezTo>
                  <a:pt x="457228" y="-47903"/>
                  <a:pt x="1049048" y="-13613"/>
                  <a:pt x="1640868" y="2067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 30"/>
          <p:cNvSpPr/>
          <p:nvPr/>
        </p:nvSpPr>
        <p:spPr>
          <a:xfrm>
            <a:off x="14874240" y="1859280"/>
            <a:ext cx="1712973" cy="2179320"/>
          </a:xfrm>
          <a:custGeom>
            <a:avLst/>
            <a:gdLst>
              <a:gd name="connsiteX0" fmla="*/ 1005840 w 1712973"/>
              <a:gd name="connsiteY0" fmla="*/ 0 h 2179320"/>
              <a:gd name="connsiteX1" fmla="*/ 1691640 w 1712973"/>
              <a:gd name="connsiteY1" fmla="*/ 838200 h 2179320"/>
              <a:gd name="connsiteX2" fmla="*/ 289560 w 1712973"/>
              <a:gd name="connsiteY2" fmla="*/ 1539240 h 2179320"/>
              <a:gd name="connsiteX3" fmla="*/ 0 w 1712973"/>
              <a:gd name="connsiteY3" fmla="*/ 217932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973" h="2179320">
                <a:moveTo>
                  <a:pt x="1005840" y="0"/>
                </a:moveTo>
                <a:cubicBezTo>
                  <a:pt x="1408430" y="290830"/>
                  <a:pt x="1811020" y="581660"/>
                  <a:pt x="1691640" y="838200"/>
                </a:cubicBezTo>
                <a:cubicBezTo>
                  <a:pt x="1572260" y="1094740"/>
                  <a:pt x="571500" y="1315720"/>
                  <a:pt x="289560" y="1539240"/>
                </a:cubicBezTo>
                <a:cubicBezTo>
                  <a:pt x="7620" y="1762760"/>
                  <a:pt x="3810" y="1971040"/>
                  <a:pt x="0" y="217932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630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1" animBg="1"/>
      <p:bldP spid="42" grpId="1" animBg="1"/>
      <p:bldP spid="43" grpId="1" animBg="1"/>
      <p:bldP spid="45" grpId="1" animBg="1"/>
      <p:bldP spid="47" grpId="1" animBg="1"/>
      <p:bldP spid="19" grpId="1" animBg="1"/>
      <p:bldP spid="50" grpId="1" animBg="1"/>
      <p:bldP spid="21" grpId="1" animBg="1"/>
      <p:bldP spid="31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020" y="1516604"/>
            <a:ext cx="9643048" cy="884757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5908149" cy="1346288"/>
          </a:xfrm>
        </p:spPr>
        <p:txBody>
          <a:bodyPr/>
          <a:lstStyle/>
          <a:p>
            <a:r>
              <a:rPr lang="en-US" dirty="0" smtClean="0"/>
              <a:t>Streaming tweet analytics - pushed to client</a:t>
            </a:r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5037651" y="3891152"/>
            <a:ext cx="2033787" cy="755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Sent Event</a:t>
            </a:r>
            <a:endParaRPr lang="nl-NL" dirty="0"/>
          </a:p>
        </p:txBody>
      </p:sp>
      <p:sp>
        <p:nvSpPr>
          <p:cNvPr id="10" name="Left Arrow 9"/>
          <p:cNvSpPr/>
          <p:nvPr/>
        </p:nvSpPr>
        <p:spPr>
          <a:xfrm>
            <a:off x="4653420" y="3077379"/>
            <a:ext cx="451756" cy="25295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1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735" y="3827589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49" y="3485865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902" y="3827589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Snagit_PPT51E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933" y="3464510"/>
            <a:ext cx="815631" cy="1501860"/>
          </a:xfrm>
          <a:prstGeom prst="rect">
            <a:avLst/>
          </a:prstGeom>
        </p:spPr>
      </p:pic>
      <p:pic>
        <p:nvPicPr>
          <p:cNvPr id="15" name="Picture 2" descr="https://g.twimg.com/Twitter_logo_blue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96069" y="3812349"/>
            <a:ext cx="1187160" cy="96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9802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9" y="1516604"/>
            <a:ext cx="9135112" cy="66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822873" y="3089564"/>
            <a:ext cx="3228109" cy="3144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&lt;Middleware&gt;</a:t>
            </a:r>
            <a:endParaRPr lang="nl-NL" sz="3600" dirty="0"/>
          </a:p>
        </p:txBody>
      </p:sp>
      <p:sp>
        <p:nvSpPr>
          <p:cNvPr id="5" name="Right Arrow 4"/>
          <p:cNvSpPr/>
          <p:nvPr/>
        </p:nvSpPr>
        <p:spPr>
          <a:xfrm>
            <a:off x="8944322" y="3325091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Arrow 6"/>
          <p:cNvSpPr/>
          <p:nvPr/>
        </p:nvSpPr>
        <p:spPr>
          <a:xfrm>
            <a:off x="8944321" y="3734165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8" name="Right Arrow 7"/>
          <p:cNvSpPr/>
          <p:nvPr/>
        </p:nvSpPr>
        <p:spPr>
          <a:xfrm>
            <a:off x="8944320" y="4143239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9" name="Right Arrow 8"/>
          <p:cNvSpPr/>
          <p:nvPr/>
        </p:nvSpPr>
        <p:spPr>
          <a:xfrm>
            <a:off x="8944319" y="4552313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10" name="Right Arrow 9"/>
          <p:cNvSpPr/>
          <p:nvPr/>
        </p:nvSpPr>
        <p:spPr>
          <a:xfrm>
            <a:off x="8548256" y="4961387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1" name="Right Arrow 10"/>
          <p:cNvSpPr/>
          <p:nvPr/>
        </p:nvSpPr>
        <p:spPr>
          <a:xfrm>
            <a:off x="8548256" y="5370461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2" name="Right Arrow 11"/>
          <p:cNvSpPr/>
          <p:nvPr/>
        </p:nvSpPr>
        <p:spPr>
          <a:xfrm>
            <a:off x="8548256" y="5779535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647854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KSQL interfaces</a:t>
            </a:r>
            <a:endParaRPr lang="nl-NL" dirty="0"/>
          </a:p>
        </p:txBody>
      </p:sp>
      <p:sp>
        <p:nvSpPr>
          <p:cNvPr id="7" name="Rectangle 6"/>
          <p:cNvSpPr/>
          <p:nvPr/>
        </p:nvSpPr>
        <p:spPr>
          <a:xfrm>
            <a:off x="2705100" y="6438900"/>
            <a:ext cx="11155364" cy="293370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4800" dirty="0" smtClean="0"/>
          </a:p>
          <a:p>
            <a:pPr algn="ctr"/>
            <a:endParaRPr lang="en-US" sz="4800" dirty="0"/>
          </a:p>
          <a:p>
            <a:pPr algn="ctr"/>
            <a:r>
              <a:rPr lang="en-US" sz="4800" dirty="0" smtClean="0"/>
              <a:t>Kafka Cluster</a:t>
            </a:r>
            <a:endParaRPr lang="nl-NL" sz="4800" dirty="0"/>
          </a:p>
        </p:txBody>
      </p:sp>
      <p:sp>
        <p:nvSpPr>
          <p:cNvPr id="8" name="Rectangle 7"/>
          <p:cNvSpPr/>
          <p:nvPr/>
        </p:nvSpPr>
        <p:spPr>
          <a:xfrm>
            <a:off x="5581650" y="5467351"/>
            <a:ext cx="5770328" cy="838199"/>
          </a:xfrm>
          <a:prstGeom prst="rect">
            <a:avLst/>
          </a:prstGeom>
          <a:ln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Kafka Streams API</a:t>
            </a:r>
            <a:endParaRPr lang="nl-NL" dirty="0"/>
          </a:p>
        </p:txBody>
      </p:sp>
      <p:pic>
        <p:nvPicPr>
          <p:cNvPr id="5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05665" y="7957764"/>
            <a:ext cx="2621062" cy="1377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81650" y="3981450"/>
            <a:ext cx="5770328" cy="134974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400" b="1" dirty="0" smtClean="0"/>
              <a:t>KSQL Server</a:t>
            </a:r>
            <a:endParaRPr lang="nl-NL" sz="4400" b="1" dirty="0"/>
          </a:p>
        </p:txBody>
      </p:sp>
      <p:pic>
        <p:nvPicPr>
          <p:cNvPr id="6" name="Snagit_PPT51E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8673" y="4193378"/>
            <a:ext cx="553572" cy="101931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5281520" y="2270530"/>
            <a:ext cx="1695450" cy="9715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HTTP REST </a:t>
            </a:r>
            <a:r>
              <a:rPr lang="en-US" dirty="0" smtClean="0"/>
              <a:t>API</a:t>
            </a:r>
            <a:endParaRPr lang="nl-NL" dirty="0"/>
          </a:p>
        </p:txBody>
      </p:sp>
      <p:sp>
        <p:nvSpPr>
          <p:cNvPr id="12" name="Rectangle 11"/>
          <p:cNvSpPr/>
          <p:nvPr/>
        </p:nvSpPr>
        <p:spPr>
          <a:xfrm>
            <a:off x="7758020" y="2270530"/>
            <a:ext cx="1695450" cy="971549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</a:t>
            </a:r>
            <a:endParaRPr lang="nl-NL" dirty="0"/>
          </a:p>
        </p:txBody>
      </p:sp>
      <p:sp>
        <p:nvSpPr>
          <p:cNvPr id="13" name="Rectangle 12"/>
          <p:cNvSpPr/>
          <p:nvPr/>
        </p:nvSpPr>
        <p:spPr>
          <a:xfrm>
            <a:off x="10234520" y="2251418"/>
            <a:ext cx="1695450" cy="971549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JDBC Driver</a:t>
            </a:r>
            <a:endParaRPr lang="nl-NL" dirty="0"/>
          </a:p>
        </p:txBody>
      </p:sp>
      <p:pic>
        <p:nvPicPr>
          <p:cNvPr id="14" name="Picture 4" descr="Image result for logo java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8267" y="5611599"/>
            <a:ext cx="1130098" cy="693951"/>
          </a:xfrm>
          <a:prstGeom prst="rect">
            <a:avLst/>
          </a:prstGeom>
          <a:noFill/>
          <a:ln>
            <a:solidFill>
              <a:schemeClr val="tx2">
                <a:lumMod val="75000"/>
                <a:lumOff val="2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Arrow Connector 15"/>
          <p:cNvCxnSpPr>
            <a:stCxn id="11" idx="2"/>
          </p:cNvCxnSpPr>
          <p:nvPr/>
        </p:nvCxnSpPr>
        <p:spPr>
          <a:xfrm>
            <a:off x="6129245" y="3242079"/>
            <a:ext cx="1290044" cy="73937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2" idx="2"/>
          </p:cNvCxnSpPr>
          <p:nvPr/>
        </p:nvCxnSpPr>
        <p:spPr>
          <a:xfrm>
            <a:off x="8605745" y="3242079"/>
            <a:ext cx="0" cy="73937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3" idx="2"/>
          </p:cNvCxnSpPr>
          <p:nvPr/>
        </p:nvCxnSpPr>
        <p:spPr>
          <a:xfrm flipH="1">
            <a:off x="10234520" y="3222967"/>
            <a:ext cx="847725" cy="75848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n 20"/>
          <p:cNvSpPr/>
          <p:nvPr/>
        </p:nvSpPr>
        <p:spPr>
          <a:xfrm>
            <a:off x="8186846" y="6536808"/>
            <a:ext cx="1186456" cy="82303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KTable</a:t>
            </a:r>
            <a:endParaRPr lang="nl-NL" dirty="0"/>
          </a:p>
        </p:txBody>
      </p:sp>
      <p:sp>
        <p:nvSpPr>
          <p:cNvPr id="23" name="Flowchart: Direct Access Storage 22"/>
          <p:cNvSpPr/>
          <p:nvPr/>
        </p:nvSpPr>
        <p:spPr>
          <a:xfrm>
            <a:off x="7571794" y="7544305"/>
            <a:ext cx="2901933" cy="546722"/>
          </a:xfrm>
          <a:prstGeom prst="flowChartMagneticDru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KStream</a:t>
            </a:r>
            <a:endParaRPr lang="nl-NL" dirty="0"/>
          </a:p>
        </p:txBody>
      </p:sp>
      <p:sp>
        <p:nvSpPr>
          <p:cNvPr id="24" name="Rectangle 23"/>
          <p:cNvSpPr/>
          <p:nvPr/>
        </p:nvSpPr>
        <p:spPr>
          <a:xfrm>
            <a:off x="3105150" y="6725398"/>
            <a:ext cx="1504950" cy="6344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25" name="Rectangle 24"/>
          <p:cNvSpPr/>
          <p:nvPr/>
        </p:nvSpPr>
        <p:spPr>
          <a:xfrm>
            <a:off x="3105150" y="7493188"/>
            <a:ext cx="1504950" cy="6344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26" name="Rectangle 25"/>
          <p:cNvSpPr/>
          <p:nvPr/>
        </p:nvSpPr>
        <p:spPr>
          <a:xfrm>
            <a:off x="3105150" y="8260978"/>
            <a:ext cx="1504950" cy="6344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27" name="Can 26"/>
          <p:cNvSpPr/>
          <p:nvPr/>
        </p:nvSpPr>
        <p:spPr>
          <a:xfrm>
            <a:off x="5790514" y="7373090"/>
            <a:ext cx="1186456" cy="823030"/>
          </a:xfrm>
          <a:prstGeom prst="ca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KTable</a:t>
            </a:r>
            <a:endParaRPr lang="nl-NL" dirty="0"/>
          </a:p>
        </p:txBody>
      </p:sp>
      <p:sp>
        <p:nvSpPr>
          <p:cNvPr id="29" name="Rectangle 28"/>
          <p:cNvSpPr/>
          <p:nvPr/>
        </p:nvSpPr>
        <p:spPr>
          <a:xfrm>
            <a:off x="12135246" y="6634848"/>
            <a:ext cx="1504950" cy="6344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0" name="Rectangle 29"/>
          <p:cNvSpPr/>
          <p:nvPr/>
        </p:nvSpPr>
        <p:spPr>
          <a:xfrm>
            <a:off x="12135246" y="7402638"/>
            <a:ext cx="1504950" cy="63444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Rounded Rectangle 2"/>
          <p:cNvSpPr/>
          <p:nvPr/>
        </p:nvSpPr>
        <p:spPr>
          <a:xfrm>
            <a:off x="9022760" y="458603"/>
            <a:ext cx="5549880" cy="1149532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Java Application</a:t>
            </a:r>
            <a:endParaRPr lang="nl-NL" dirty="0"/>
          </a:p>
        </p:txBody>
      </p:sp>
      <p:pic>
        <p:nvPicPr>
          <p:cNvPr id="9" name="Picture 4" descr="Image result for logo java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32502" y="482146"/>
            <a:ext cx="1255924" cy="771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lbow Connector 14"/>
          <p:cNvCxnSpPr>
            <a:endCxn id="11" idx="0"/>
          </p:cNvCxnSpPr>
          <p:nvPr/>
        </p:nvCxnSpPr>
        <p:spPr>
          <a:xfrm rot="10800000" flipV="1">
            <a:off x="6129246" y="1487536"/>
            <a:ext cx="2893515" cy="782993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3" idx="2"/>
            <a:endCxn id="13" idx="0"/>
          </p:cNvCxnSpPr>
          <p:nvPr/>
        </p:nvCxnSpPr>
        <p:spPr>
          <a:xfrm rot="5400000">
            <a:off x="11118332" y="1572049"/>
            <a:ext cx="643283" cy="715455"/>
          </a:xfrm>
          <a:prstGeom prst="bentConnector3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Elbow Connector 34"/>
          <p:cNvCxnSpPr>
            <a:endCxn id="8" idx="3"/>
          </p:cNvCxnSpPr>
          <p:nvPr/>
        </p:nvCxnSpPr>
        <p:spPr>
          <a:xfrm rot="5400000">
            <a:off x="9771894" y="3188221"/>
            <a:ext cx="4278314" cy="1118146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Elbow Connector 37"/>
          <p:cNvCxnSpPr>
            <a:endCxn id="29" idx="0"/>
          </p:cNvCxnSpPr>
          <p:nvPr/>
        </p:nvCxnSpPr>
        <p:spPr>
          <a:xfrm rot="5400000">
            <a:off x="10859098" y="3636759"/>
            <a:ext cx="5026713" cy="969465"/>
          </a:xfrm>
          <a:prstGeom prst="bentConnector3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Elbow Connector 39"/>
          <p:cNvCxnSpPr>
            <a:endCxn id="30" idx="3"/>
          </p:cNvCxnSpPr>
          <p:nvPr/>
        </p:nvCxnSpPr>
        <p:spPr>
          <a:xfrm rot="5400000">
            <a:off x="10939442" y="4338974"/>
            <a:ext cx="6081639" cy="680129"/>
          </a:xfrm>
          <a:prstGeom prst="bentConnector2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Down Arrow 40"/>
          <p:cNvSpPr/>
          <p:nvPr/>
        </p:nvSpPr>
        <p:spPr>
          <a:xfrm>
            <a:off x="8400548" y="5212697"/>
            <a:ext cx="741185" cy="398902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5643032" y="6305550"/>
            <a:ext cx="486213" cy="363207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8" idx="2"/>
          </p:cNvCxnSpPr>
          <p:nvPr/>
        </p:nvCxnSpPr>
        <p:spPr>
          <a:xfrm>
            <a:off x="8466814" y="6305550"/>
            <a:ext cx="138931" cy="23125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1" idx="4"/>
          </p:cNvCxnSpPr>
          <p:nvPr/>
        </p:nvCxnSpPr>
        <p:spPr>
          <a:xfrm flipV="1">
            <a:off x="9373302" y="6262732"/>
            <a:ext cx="138975" cy="685591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endCxn id="29" idx="1"/>
          </p:cNvCxnSpPr>
          <p:nvPr/>
        </p:nvCxnSpPr>
        <p:spPr>
          <a:xfrm>
            <a:off x="10048714" y="6318102"/>
            <a:ext cx="2086532" cy="63396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endCxn id="8" idx="1"/>
          </p:cNvCxnSpPr>
          <p:nvPr/>
        </p:nvCxnSpPr>
        <p:spPr>
          <a:xfrm flipV="1">
            <a:off x="3785172" y="5886451"/>
            <a:ext cx="1796478" cy="78230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5" idx="3"/>
          </p:cNvCxnSpPr>
          <p:nvPr/>
        </p:nvCxnSpPr>
        <p:spPr>
          <a:xfrm flipV="1">
            <a:off x="4610100" y="6190996"/>
            <a:ext cx="969488" cy="1619412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endCxn id="27" idx="1"/>
          </p:cNvCxnSpPr>
          <p:nvPr/>
        </p:nvCxnSpPr>
        <p:spPr>
          <a:xfrm flipH="1">
            <a:off x="6383742" y="6305550"/>
            <a:ext cx="181879" cy="1067540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Flowchart: Direct Access Storage 27"/>
          <p:cNvSpPr/>
          <p:nvPr/>
        </p:nvSpPr>
        <p:spPr>
          <a:xfrm>
            <a:off x="5046476" y="6668757"/>
            <a:ext cx="2901933" cy="546722"/>
          </a:xfrm>
          <a:prstGeom prst="flowChartMagneticDrum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KStream</a:t>
            </a:r>
            <a:endParaRPr lang="nl-NL" dirty="0"/>
          </a:p>
        </p:txBody>
      </p:sp>
      <p:cxnSp>
        <p:nvCxnSpPr>
          <p:cNvPr id="45" name="Straight Arrow Connector 44"/>
          <p:cNvCxnSpPr/>
          <p:nvPr/>
        </p:nvCxnSpPr>
        <p:spPr>
          <a:xfrm flipV="1">
            <a:off x="7419289" y="6305550"/>
            <a:ext cx="0" cy="646518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7948409" y="6318102"/>
            <a:ext cx="98311" cy="1226203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 flipH="1" flipV="1">
            <a:off x="9617377" y="6262732"/>
            <a:ext cx="382181" cy="154767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9999558" y="6262732"/>
            <a:ext cx="2135688" cy="1457126"/>
          </a:xfrm>
          <a:prstGeom prst="straightConnector1">
            <a:avLst/>
          </a:prstGeom>
          <a:ln>
            <a:solidFill>
              <a:schemeClr val="tx2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757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30" grpId="0" animBg="1"/>
      <p:bldP spid="3" grpId="0" animBg="1"/>
      <p:bldP spid="28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three flavors of </a:t>
            </a:r>
            <a:br>
              <a:rPr lang="en-US" dirty="0" smtClean="0"/>
            </a:br>
            <a:r>
              <a:rPr lang="en-US" dirty="0" smtClean="0"/>
              <a:t>Stream[</a:t>
            </a:r>
            <a:r>
              <a:rPr lang="en-US" dirty="0" err="1" smtClean="0"/>
              <a:t>ing</a:t>
            </a:r>
            <a:r>
              <a:rPr lang="en-US" dirty="0" smtClean="0"/>
              <a:t>] </a:t>
            </a:r>
            <a:r>
              <a:rPr lang="en-US" dirty="0" smtClean="0"/>
              <a:t>analytics With Kafka</a:t>
            </a:r>
            <a:endParaRPr lang="nl-NL" dirty="0"/>
          </a:p>
        </p:txBody>
      </p:sp>
      <p:pic>
        <p:nvPicPr>
          <p:cNvPr id="3" name="Snagit_PPT9AF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241" y="2449035"/>
            <a:ext cx="13569650" cy="5233182"/>
          </a:xfrm>
          <a:prstGeom prst="rect">
            <a:avLst/>
          </a:prstGeom>
        </p:spPr>
      </p:pic>
      <p:pic>
        <p:nvPicPr>
          <p:cNvPr id="4" name="Picture 2" descr="Image result for confluent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1391" y="8279402"/>
            <a:ext cx="4533955" cy="1711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" name="Group 25"/>
          <p:cNvGrpSpPr/>
          <p:nvPr/>
        </p:nvGrpSpPr>
        <p:grpSpPr>
          <a:xfrm>
            <a:off x="2202872" y="7452769"/>
            <a:ext cx="11430000" cy="1912904"/>
            <a:chOff x="2705100" y="6190996"/>
            <a:chExt cx="11155364" cy="3181604"/>
          </a:xfrm>
        </p:grpSpPr>
        <p:sp>
          <p:nvSpPr>
            <p:cNvPr id="5" name="Rectangle 4"/>
            <p:cNvSpPr/>
            <p:nvPr/>
          </p:nvSpPr>
          <p:spPr>
            <a:xfrm>
              <a:off x="2705100" y="6438900"/>
              <a:ext cx="11155364" cy="29337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3200" dirty="0" smtClean="0"/>
            </a:p>
            <a:p>
              <a:pPr algn="ctr"/>
              <a:endParaRPr lang="en-US" sz="3200" dirty="0"/>
            </a:p>
            <a:p>
              <a:pPr algn="ctr"/>
              <a:r>
                <a:rPr lang="en-US" sz="3200" dirty="0" smtClean="0"/>
                <a:t>Kafka Cluster</a:t>
              </a:r>
              <a:endParaRPr lang="nl-NL" sz="3200" dirty="0"/>
            </a:p>
          </p:txBody>
        </p:sp>
        <p:pic>
          <p:nvPicPr>
            <p:cNvPr id="6" name="Picture 2" descr="Image result for logo kafk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05665" y="7957764"/>
              <a:ext cx="2621062" cy="13777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an 6"/>
            <p:cNvSpPr/>
            <p:nvPr/>
          </p:nvSpPr>
          <p:spPr>
            <a:xfrm>
              <a:off x="8186846" y="6536808"/>
              <a:ext cx="1186456" cy="823030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KTable</a:t>
              </a:r>
              <a:endParaRPr lang="nl-NL" sz="1400" dirty="0"/>
            </a:p>
          </p:txBody>
        </p:sp>
        <p:sp>
          <p:nvSpPr>
            <p:cNvPr id="8" name="Flowchart: Direct Access Storage 7"/>
            <p:cNvSpPr/>
            <p:nvPr/>
          </p:nvSpPr>
          <p:spPr>
            <a:xfrm>
              <a:off x="7571794" y="7544305"/>
              <a:ext cx="2901933" cy="546722"/>
            </a:xfrm>
            <a:prstGeom prst="flowChartMagneticDru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KStream</a:t>
              </a:r>
              <a:endParaRPr lang="nl-NL" sz="1400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105150" y="6725398"/>
              <a:ext cx="1504950" cy="634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Topic</a:t>
              </a:r>
              <a:endParaRPr lang="nl-NL" sz="14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05150" y="7493188"/>
              <a:ext cx="1504950" cy="634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Topic</a:t>
              </a:r>
              <a:endParaRPr lang="nl-NL" sz="14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3105150" y="8260978"/>
              <a:ext cx="1504950" cy="634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Topic</a:t>
              </a:r>
              <a:endParaRPr lang="nl-NL" sz="1400" dirty="0"/>
            </a:p>
          </p:txBody>
        </p:sp>
        <p:sp>
          <p:nvSpPr>
            <p:cNvPr id="12" name="Can 11"/>
            <p:cNvSpPr/>
            <p:nvPr/>
          </p:nvSpPr>
          <p:spPr>
            <a:xfrm>
              <a:off x="5790514" y="7373090"/>
              <a:ext cx="1186456" cy="823030"/>
            </a:xfrm>
            <a:prstGeom prst="can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KTable</a:t>
              </a:r>
              <a:endParaRPr lang="nl-NL" sz="14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135246" y="6634848"/>
              <a:ext cx="1504950" cy="634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Topic</a:t>
              </a:r>
              <a:endParaRPr lang="nl-NL" sz="14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135246" y="7402638"/>
              <a:ext cx="1504950" cy="634440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Topic</a:t>
              </a:r>
              <a:endParaRPr lang="nl-NL" sz="1400" dirty="0"/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5643032" y="6305550"/>
              <a:ext cx="486213" cy="363207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>
              <a:off x="8466814" y="6305550"/>
              <a:ext cx="138931" cy="231258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7" idx="4"/>
            </p:cNvCxnSpPr>
            <p:nvPr/>
          </p:nvCxnSpPr>
          <p:spPr>
            <a:xfrm flipV="1">
              <a:off x="9373302" y="6262732"/>
              <a:ext cx="138975" cy="685591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endCxn id="13" idx="1"/>
            </p:cNvCxnSpPr>
            <p:nvPr/>
          </p:nvCxnSpPr>
          <p:spPr>
            <a:xfrm>
              <a:off x="10048714" y="6318102"/>
              <a:ext cx="2086532" cy="633966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stCxn id="10" idx="3"/>
            </p:cNvCxnSpPr>
            <p:nvPr/>
          </p:nvCxnSpPr>
          <p:spPr>
            <a:xfrm flipV="1">
              <a:off x="4610100" y="6190996"/>
              <a:ext cx="969488" cy="1619412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/>
            <p:cNvCxnSpPr>
              <a:endCxn id="12" idx="1"/>
            </p:cNvCxnSpPr>
            <p:nvPr/>
          </p:nvCxnSpPr>
          <p:spPr>
            <a:xfrm flipH="1">
              <a:off x="6383742" y="6305550"/>
              <a:ext cx="181879" cy="1067540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Flowchart: Direct Access Storage 20"/>
            <p:cNvSpPr/>
            <p:nvPr/>
          </p:nvSpPr>
          <p:spPr>
            <a:xfrm>
              <a:off x="5046476" y="6668757"/>
              <a:ext cx="2901933" cy="546722"/>
            </a:xfrm>
            <a:prstGeom prst="flowChartMagneticDrum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err="1" smtClean="0"/>
                <a:t>KStream</a:t>
              </a:r>
              <a:endParaRPr lang="nl-NL" sz="1400" dirty="0"/>
            </a:p>
          </p:txBody>
        </p:sp>
        <p:cxnSp>
          <p:nvCxnSpPr>
            <p:cNvPr id="22" name="Straight Arrow Connector 21"/>
            <p:cNvCxnSpPr/>
            <p:nvPr/>
          </p:nvCxnSpPr>
          <p:spPr>
            <a:xfrm flipV="1">
              <a:off x="7419289" y="6305550"/>
              <a:ext cx="0" cy="646518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>
              <a:off x="7948409" y="6318102"/>
              <a:ext cx="98311" cy="1226203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/>
            <p:nvPr/>
          </p:nvCxnSpPr>
          <p:spPr>
            <a:xfrm flipH="1" flipV="1">
              <a:off x="9617377" y="6262732"/>
              <a:ext cx="382181" cy="1547676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9999558" y="6262732"/>
              <a:ext cx="2135688" cy="1457126"/>
            </a:xfrm>
            <a:prstGeom prst="straightConnector1">
              <a:avLst/>
            </a:prstGeom>
            <a:ln>
              <a:solidFill>
                <a:schemeClr val="tx2">
                  <a:lumMod val="75000"/>
                  <a:lumOff val="2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943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2433" y="139540"/>
            <a:ext cx="2805279" cy="1851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en-US" dirty="0" smtClean="0"/>
              <a:t>The case at hand </a:t>
            </a:r>
            <a:r>
              <a:rPr lang="en-US" dirty="0" smtClean="0"/>
              <a:t>– </a:t>
            </a:r>
            <a:br>
              <a:rPr lang="en-US" dirty="0" smtClean="0"/>
            </a:br>
            <a:r>
              <a:rPr lang="en-US" i="1" dirty="0" smtClean="0"/>
              <a:t>Streaming </a:t>
            </a:r>
            <a:r>
              <a:rPr lang="en-US" i="1" dirty="0" smtClean="0"/>
              <a:t>analysis </a:t>
            </a:r>
            <a:r>
              <a:rPr lang="en-US" i="1" dirty="0" smtClean="0"/>
              <a:t>of </a:t>
            </a:r>
            <a:r>
              <a:rPr lang="en-US" i="1" dirty="0" smtClean="0"/>
              <a:t>Tweet likes</a:t>
            </a:r>
            <a:endParaRPr lang="nl-NL" i="1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5191362" y="3625718"/>
            <a:ext cx="2097069" cy="201915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live tweet feed for each tag</a:t>
            </a:r>
            <a:endParaRPr lang="nl-NL" dirty="0"/>
          </a:p>
        </p:txBody>
      </p:sp>
      <p:sp>
        <p:nvSpPr>
          <p:cNvPr id="22" name="Rounded Rectangle 21"/>
          <p:cNvSpPr/>
          <p:nvPr/>
        </p:nvSpPr>
        <p:spPr>
          <a:xfrm>
            <a:off x="10151931" y="2715491"/>
            <a:ext cx="5614542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8242" y="27783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10474777" y="354922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11010915" y="388688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4253345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778836" y="4752109"/>
            <a:ext cx="1041809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909099" y="599799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905002" y="5960873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6014648" y="6453769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0" name="Rectangle 39"/>
          <p:cNvSpPr/>
          <p:nvPr/>
        </p:nvSpPr>
        <p:spPr>
          <a:xfrm>
            <a:off x="5777594" y="3988151"/>
            <a:ext cx="2097069" cy="20191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Allow users to like tweets –and show live list of liked tweets</a:t>
            </a:r>
            <a:endParaRPr lang="nl-NL" dirty="0"/>
          </a:p>
        </p:txBody>
      </p:sp>
      <p:sp>
        <p:nvSpPr>
          <p:cNvPr id="33" name="Rectangle 32"/>
          <p:cNvSpPr/>
          <p:nvPr/>
        </p:nvSpPr>
        <p:spPr>
          <a:xfrm>
            <a:off x="6636578" y="4324852"/>
            <a:ext cx="2097069" cy="2019150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Show live tweet aggregates per conference</a:t>
            </a:r>
            <a:endParaRPr lang="nl-NL" dirty="0">
              <a:solidFill>
                <a:schemeClr val="tx1"/>
              </a:solidFill>
            </a:endParaRPr>
          </a:p>
        </p:txBody>
      </p:sp>
      <p:sp>
        <p:nvSpPr>
          <p:cNvPr id="41" name="Rounded Rectangle 40"/>
          <p:cNvSpPr/>
          <p:nvPr/>
        </p:nvSpPr>
        <p:spPr>
          <a:xfrm>
            <a:off x="12798024" y="3901829"/>
            <a:ext cx="2672826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TWEET_COUNT</a:t>
            </a:r>
            <a:br>
              <a:rPr lang="nl-NL" dirty="0" smtClean="0"/>
            </a:br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2" name="Lightning Bolt 41"/>
          <p:cNvSpPr/>
          <p:nvPr/>
        </p:nvSpPr>
        <p:spPr>
          <a:xfrm>
            <a:off x="11960625" y="615628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3189528" y="1336795"/>
            <a:ext cx="2631916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Running Tweets Aggregation</a:t>
            </a:r>
            <a:endParaRPr lang="en-US" sz="2000" dirty="0"/>
          </a:p>
        </p:txBody>
      </p:sp>
      <p:sp>
        <p:nvSpPr>
          <p:cNvPr id="45" name="Lightning Bolt 44"/>
          <p:cNvSpPr/>
          <p:nvPr/>
        </p:nvSpPr>
        <p:spPr>
          <a:xfrm>
            <a:off x="12715633" y="185065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ghtning Bolt 46"/>
          <p:cNvSpPr/>
          <p:nvPr/>
        </p:nvSpPr>
        <p:spPr>
          <a:xfrm>
            <a:off x="15070071" y="3391043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7873972" y="7547791"/>
            <a:ext cx="1415120" cy="1295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50" name="Freeform 49"/>
          <p:cNvSpPr/>
          <p:nvPr/>
        </p:nvSpPr>
        <p:spPr>
          <a:xfrm>
            <a:off x="11901055" y="4807527"/>
            <a:ext cx="1288472" cy="1814946"/>
          </a:xfrm>
          <a:custGeom>
            <a:avLst/>
            <a:gdLst>
              <a:gd name="connsiteX0" fmla="*/ 1288472 w 1288472"/>
              <a:gd name="connsiteY0" fmla="*/ 0 h 1814946"/>
              <a:gd name="connsiteX1" fmla="*/ 304800 w 1288472"/>
              <a:gd name="connsiteY1" fmla="*/ 651164 h 1814946"/>
              <a:gd name="connsiteX2" fmla="*/ 0 w 1288472"/>
              <a:gd name="connsiteY2" fmla="*/ 1814946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8472" h="1814946">
                <a:moveTo>
                  <a:pt x="1288472" y="0"/>
                </a:moveTo>
                <a:cubicBezTo>
                  <a:pt x="904008" y="174336"/>
                  <a:pt x="519545" y="348673"/>
                  <a:pt x="304800" y="651164"/>
                </a:cubicBezTo>
                <a:cubicBezTo>
                  <a:pt x="90055" y="953655"/>
                  <a:pt x="45027" y="1384300"/>
                  <a:pt x="0" y="181494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2" name="Straight Arrow Connector 51"/>
          <p:cNvCxnSpPr>
            <a:stCxn id="50" idx="2"/>
            <a:endCxn id="19" idx="3"/>
          </p:cNvCxnSpPr>
          <p:nvPr/>
        </p:nvCxnSpPr>
        <p:spPr>
          <a:xfrm flipH="1">
            <a:off x="9289092" y="6622473"/>
            <a:ext cx="2611963" cy="15731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7495562" y="4720659"/>
            <a:ext cx="2097069" cy="2019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a live list of top 3 liked tweets per tag</a:t>
            </a:r>
            <a:endParaRPr lang="nl-NL" dirty="0"/>
          </a:p>
        </p:txBody>
      </p:sp>
      <p:pic>
        <p:nvPicPr>
          <p:cNvPr id="53" name="Snagit_PPT51EF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509" y="1462876"/>
            <a:ext cx="462256" cy="851173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11511252" y="1808123"/>
            <a:ext cx="1640868" cy="2078077"/>
          </a:xfrm>
          <a:custGeom>
            <a:avLst/>
            <a:gdLst>
              <a:gd name="connsiteX0" fmla="*/ 55908 w 1640868"/>
              <a:gd name="connsiteY0" fmla="*/ 2078077 h 2078077"/>
              <a:gd name="connsiteX1" fmla="*/ 193068 w 1640868"/>
              <a:gd name="connsiteY1" fmla="*/ 294997 h 2078077"/>
              <a:gd name="connsiteX2" fmla="*/ 1640868 w 1640868"/>
              <a:gd name="connsiteY2" fmla="*/ 20677 h 207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868" h="2078077">
                <a:moveTo>
                  <a:pt x="55908" y="2078077"/>
                </a:moveTo>
                <a:cubicBezTo>
                  <a:pt x="-7592" y="1357987"/>
                  <a:pt x="-71092" y="637897"/>
                  <a:pt x="193068" y="294997"/>
                </a:cubicBezTo>
                <a:cubicBezTo>
                  <a:pt x="457228" y="-47903"/>
                  <a:pt x="1049048" y="-13613"/>
                  <a:pt x="1640868" y="2067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 30"/>
          <p:cNvSpPr/>
          <p:nvPr/>
        </p:nvSpPr>
        <p:spPr>
          <a:xfrm>
            <a:off x="14874240" y="1737360"/>
            <a:ext cx="1712973" cy="2179320"/>
          </a:xfrm>
          <a:custGeom>
            <a:avLst/>
            <a:gdLst>
              <a:gd name="connsiteX0" fmla="*/ 1005840 w 1712973"/>
              <a:gd name="connsiteY0" fmla="*/ 0 h 2179320"/>
              <a:gd name="connsiteX1" fmla="*/ 1691640 w 1712973"/>
              <a:gd name="connsiteY1" fmla="*/ 838200 h 2179320"/>
              <a:gd name="connsiteX2" fmla="*/ 289560 w 1712973"/>
              <a:gd name="connsiteY2" fmla="*/ 1539240 h 2179320"/>
              <a:gd name="connsiteX3" fmla="*/ 0 w 1712973"/>
              <a:gd name="connsiteY3" fmla="*/ 217932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973" h="2179320">
                <a:moveTo>
                  <a:pt x="1005840" y="0"/>
                </a:moveTo>
                <a:cubicBezTo>
                  <a:pt x="1408430" y="290830"/>
                  <a:pt x="1811020" y="581660"/>
                  <a:pt x="1691640" y="838200"/>
                </a:cubicBezTo>
                <a:cubicBezTo>
                  <a:pt x="1572260" y="1094740"/>
                  <a:pt x="571500" y="1315720"/>
                  <a:pt x="289560" y="1539240"/>
                </a:cubicBezTo>
                <a:cubicBezTo>
                  <a:pt x="7620" y="1762760"/>
                  <a:pt x="3810" y="1971040"/>
                  <a:pt x="0" y="217932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158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ounded Rectangle 10"/>
          <p:cNvSpPr/>
          <p:nvPr/>
        </p:nvSpPr>
        <p:spPr>
          <a:xfrm>
            <a:off x="9144000" y="6630424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4" name="Picture 28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3528" y="8254036"/>
            <a:ext cx="2400006" cy="11788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6362493" cy="1346288"/>
          </a:xfrm>
        </p:spPr>
        <p:txBody>
          <a:bodyPr/>
          <a:lstStyle/>
          <a:p>
            <a:r>
              <a:rPr lang="en-US" dirty="0" smtClean="0"/>
              <a:t>The case at hand </a:t>
            </a:r>
            <a:r>
              <a:rPr lang="en-US" dirty="0" smtClean="0"/>
              <a:t>- Streaming </a:t>
            </a:r>
            <a:r>
              <a:rPr lang="en-US" dirty="0" smtClean="0"/>
              <a:t>analysis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of </a:t>
            </a:r>
            <a:r>
              <a:rPr lang="en-US" dirty="0" smtClean="0"/>
              <a:t>Tweet likes</a:t>
            </a:r>
            <a:endParaRPr lang="nl-NL" dirty="0"/>
          </a:p>
        </p:txBody>
      </p:sp>
      <p:sp>
        <p:nvSpPr>
          <p:cNvPr id="4" name="Cloud 3"/>
          <p:cNvSpPr/>
          <p:nvPr/>
        </p:nvSpPr>
        <p:spPr>
          <a:xfrm>
            <a:off x="5045176" y="2324466"/>
            <a:ext cx="2681024" cy="1410781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https://g.twimg.com/Twitter_logo_blue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2441316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2700873" y="5571450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68614" y="6522647"/>
            <a:ext cx="2717074" cy="1331441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9" name="Picture 2" descr="Image result for logo html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209" y="7478493"/>
            <a:ext cx="1079783" cy="1079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9"/>
          <p:cNvSpPr/>
          <p:nvPr/>
        </p:nvSpPr>
        <p:spPr>
          <a:xfrm>
            <a:off x="4059410" y="7743000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4986810" y="8202865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13" name="Right Arrow 12"/>
          <p:cNvSpPr/>
          <p:nvPr/>
        </p:nvSpPr>
        <p:spPr>
          <a:xfrm>
            <a:off x="938287" y="1888463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15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107" y="7837548"/>
            <a:ext cx="542365" cy="381858"/>
          </a:xfrm>
          <a:prstGeom prst="rect">
            <a:avLst/>
          </a:prstGeom>
        </p:spPr>
      </p:pic>
      <p:pic>
        <p:nvPicPr>
          <p:cNvPr id="16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522" y="6896627"/>
            <a:ext cx="826443" cy="581866"/>
          </a:xfrm>
          <a:prstGeom prst="rect">
            <a:avLst/>
          </a:prstGeom>
        </p:spPr>
      </p:pic>
      <p:pic>
        <p:nvPicPr>
          <p:cNvPr id="17" name="Picture 28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3498" y="5723850"/>
            <a:ext cx="826443" cy="581866"/>
          </a:xfrm>
          <a:prstGeom prst="rect">
            <a:avLst/>
          </a:prstGeom>
        </p:spPr>
      </p:pic>
      <p:sp>
        <p:nvSpPr>
          <p:cNvPr id="22" name="Rounded Rectangle 21"/>
          <p:cNvSpPr/>
          <p:nvPr/>
        </p:nvSpPr>
        <p:spPr>
          <a:xfrm>
            <a:off x="9144000" y="2669735"/>
            <a:ext cx="7787640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2762" y="2930724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Lightning Bolt 23"/>
          <p:cNvSpPr/>
          <p:nvPr/>
        </p:nvSpPr>
        <p:spPr>
          <a:xfrm>
            <a:off x="9041819" y="3487931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507234" y="4070516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3" name="Freeform 2"/>
          <p:cNvSpPr/>
          <p:nvPr/>
        </p:nvSpPr>
        <p:spPr>
          <a:xfrm>
            <a:off x="6774873" y="2203566"/>
            <a:ext cx="2768949" cy="20097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25" name="Picture 33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629" y="6569326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 19"/>
          <p:cNvSpPr/>
          <p:nvPr/>
        </p:nvSpPr>
        <p:spPr>
          <a:xfrm>
            <a:off x="10002086" y="4746206"/>
            <a:ext cx="760368" cy="1884218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7" name="Lightning Bolt 26"/>
          <p:cNvSpPr/>
          <p:nvPr/>
        </p:nvSpPr>
        <p:spPr>
          <a:xfrm>
            <a:off x="10103129" y="602817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12" idx="3"/>
          </p:cNvCxnSpPr>
          <p:nvPr/>
        </p:nvCxnSpPr>
        <p:spPr>
          <a:xfrm flipV="1">
            <a:off x="6194996" y="7854088"/>
            <a:ext cx="2949004" cy="7264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0" idx="3"/>
          </p:cNvCxnSpPr>
          <p:nvPr/>
        </p:nvCxnSpPr>
        <p:spPr>
          <a:xfrm flipV="1">
            <a:off x="5267596" y="7620000"/>
            <a:ext cx="3876404" cy="50063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8" idx="3"/>
            <a:endCxn id="11" idx="1"/>
          </p:cNvCxnSpPr>
          <p:nvPr/>
        </p:nvCxnSpPr>
        <p:spPr>
          <a:xfrm>
            <a:off x="6385688" y="7188368"/>
            <a:ext cx="2758312" cy="1871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905002" y="5960873"/>
            <a:ext cx="3726053" cy="87021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52" y="6512085"/>
            <a:ext cx="1353449" cy="893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8539" y="5587990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7775" y="769859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6217" y="8192741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>
            <a:off x="6014648" y="6453769"/>
            <a:ext cx="3529174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WebSockets</a:t>
            </a:r>
            <a:endParaRPr lang="nl-NL" dirty="0"/>
          </a:p>
        </p:txBody>
      </p:sp>
      <p:sp>
        <p:nvSpPr>
          <p:cNvPr id="41" name="Rounded Rectangle 40"/>
          <p:cNvSpPr/>
          <p:nvPr/>
        </p:nvSpPr>
        <p:spPr>
          <a:xfrm>
            <a:off x="11228325" y="4040834"/>
            <a:ext cx="2201019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TWEET_COUNT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2" name="Lightning Bolt 41"/>
          <p:cNvSpPr/>
          <p:nvPr/>
        </p:nvSpPr>
        <p:spPr>
          <a:xfrm>
            <a:off x="11960625" y="615628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1254048" y="1489195"/>
            <a:ext cx="2251303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Running Tweets Aggregation</a:t>
            </a:r>
            <a:endParaRPr lang="en-US" sz="2000" dirty="0"/>
          </a:p>
        </p:txBody>
      </p:sp>
      <p:sp>
        <p:nvSpPr>
          <p:cNvPr id="45" name="Lightning Bolt 44"/>
          <p:cNvSpPr/>
          <p:nvPr/>
        </p:nvSpPr>
        <p:spPr>
          <a:xfrm>
            <a:off x="10780153" y="2003057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Lightning Bolt 46"/>
          <p:cNvSpPr/>
          <p:nvPr/>
        </p:nvSpPr>
        <p:spPr>
          <a:xfrm>
            <a:off x="12360075" y="3438580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Left Arrow 18"/>
          <p:cNvSpPr/>
          <p:nvPr/>
        </p:nvSpPr>
        <p:spPr>
          <a:xfrm>
            <a:off x="7873972" y="7547791"/>
            <a:ext cx="1415120" cy="1295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50" name="Freeform 49"/>
          <p:cNvSpPr/>
          <p:nvPr/>
        </p:nvSpPr>
        <p:spPr>
          <a:xfrm>
            <a:off x="11901055" y="4807527"/>
            <a:ext cx="363234" cy="1814946"/>
          </a:xfrm>
          <a:custGeom>
            <a:avLst/>
            <a:gdLst>
              <a:gd name="connsiteX0" fmla="*/ 1288472 w 1288472"/>
              <a:gd name="connsiteY0" fmla="*/ 0 h 1814946"/>
              <a:gd name="connsiteX1" fmla="*/ 304800 w 1288472"/>
              <a:gd name="connsiteY1" fmla="*/ 651164 h 1814946"/>
              <a:gd name="connsiteX2" fmla="*/ 0 w 1288472"/>
              <a:gd name="connsiteY2" fmla="*/ 1814946 h 1814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88472" h="1814946">
                <a:moveTo>
                  <a:pt x="1288472" y="0"/>
                </a:moveTo>
                <a:cubicBezTo>
                  <a:pt x="904008" y="174336"/>
                  <a:pt x="519545" y="348673"/>
                  <a:pt x="304800" y="651164"/>
                </a:cubicBezTo>
                <a:cubicBezTo>
                  <a:pt x="90055" y="953655"/>
                  <a:pt x="45027" y="1384300"/>
                  <a:pt x="0" y="181494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52" name="Straight Arrow Connector 51"/>
          <p:cNvCxnSpPr>
            <a:stCxn id="50" idx="2"/>
            <a:endCxn id="19" idx="3"/>
          </p:cNvCxnSpPr>
          <p:nvPr/>
        </p:nvCxnSpPr>
        <p:spPr>
          <a:xfrm flipH="1">
            <a:off x="9289092" y="6622473"/>
            <a:ext cx="2611963" cy="1573163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Rectangle 50"/>
          <p:cNvSpPr/>
          <p:nvPr/>
        </p:nvSpPr>
        <p:spPr>
          <a:xfrm>
            <a:off x="6414194" y="4042599"/>
            <a:ext cx="2097069" cy="20191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Show a live list of top 3 liked tweets per tag</a:t>
            </a:r>
            <a:endParaRPr lang="nl-NL" dirty="0"/>
          </a:p>
        </p:txBody>
      </p:sp>
      <p:pic>
        <p:nvPicPr>
          <p:cNvPr id="53" name="Snagit_PPT51EF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7867" y="1674470"/>
            <a:ext cx="462256" cy="851173"/>
          </a:xfrm>
          <a:prstGeom prst="rect">
            <a:avLst/>
          </a:prstGeom>
        </p:spPr>
      </p:pic>
      <p:sp>
        <p:nvSpPr>
          <p:cNvPr id="21" name="Freeform 20"/>
          <p:cNvSpPr/>
          <p:nvPr/>
        </p:nvSpPr>
        <p:spPr>
          <a:xfrm>
            <a:off x="9575772" y="1960523"/>
            <a:ext cx="1640868" cy="2078077"/>
          </a:xfrm>
          <a:custGeom>
            <a:avLst/>
            <a:gdLst>
              <a:gd name="connsiteX0" fmla="*/ 55908 w 1640868"/>
              <a:gd name="connsiteY0" fmla="*/ 2078077 h 2078077"/>
              <a:gd name="connsiteX1" fmla="*/ 193068 w 1640868"/>
              <a:gd name="connsiteY1" fmla="*/ 294997 h 2078077"/>
              <a:gd name="connsiteX2" fmla="*/ 1640868 w 1640868"/>
              <a:gd name="connsiteY2" fmla="*/ 20677 h 207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868" h="2078077">
                <a:moveTo>
                  <a:pt x="55908" y="2078077"/>
                </a:moveTo>
                <a:cubicBezTo>
                  <a:pt x="-7592" y="1357987"/>
                  <a:pt x="-71092" y="637897"/>
                  <a:pt x="193068" y="294997"/>
                </a:cubicBezTo>
                <a:cubicBezTo>
                  <a:pt x="457228" y="-47903"/>
                  <a:pt x="1049048" y="-13613"/>
                  <a:pt x="1640868" y="2067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1" name="Freeform 30"/>
          <p:cNvSpPr/>
          <p:nvPr/>
        </p:nvSpPr>
        <p:spPr>
          <a:xfrm>
            <a:off x="12938760" y="1889760"/>
            <a:ext cx="984611" cy="2179320"/>
          </a:xfrm>
          <a:custGeom>
            <a:avLst/>
            <a:gdLst>
              <a:gd name="connsiteX0" fmla="*/ 1005840 w 1712973"/>
              <a:gd name="connsiteY0" fmla="*/ 0 h 2179320"/>
              <a:gd name="connsiteX1" fmla="*/ 1691640 w 1712973"/>
              <a:gd name="connsiteY1" fmla="*/ 838200 h 2179320"/>
              <a:gd name="connsiteX2" fmla="*/ 289560 w 1712973"/>
              <a:gd name="connsiteY2" fmla="*/ 1539240 h 2179320"/>
              <a:gd name="connsiteX3" fmla="*/ 0 w 1712973"/>
              <a:gd name="connsiteY3" fmla="*/ 217932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973" h="2179320">
                <a:moveTo>
                  <a:pt x="1005840" y="0"/>
                </a:moveTo>
                <a:cubicBezTo>
                  <a:pt x="1408430" y="290830"/>
                  <a:pt x="1811020" y="581660"/>
                  <a:pt x="1691640" y="838200"/>
                </a:cubicBezTo>
                <a:cubicBezTo>
                  <a:pt x="1572260" y="1094740"/>
                  <a:pt x="571500" y="1315720"/>
                  <a:pt x="289560" y="1539240"/>
                </a:cubicBezTo>
                <a:cubicBezTo>
                  <a:pt x="7620" y="1762760"/>
                  <a:pt x="3810" y="1971040"/>
                  <a:pt x="0" y="217932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ounded Rectangle 53"/>
          <p:cNvSpPr/>
          <p:nvPr/>
        </p:nvSpPr>
        <p:spPr>
          <a:xfrm>
            <a:off x="13653405" y="4040834"/>
            <a:ext cx="1830436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Tweet-Like</a:t>
            </a:r>
          </a:p>
          <a:p>
            <a:pPr algn="ctr"/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29" name="Freeform 28"/>
          <p:cNvSpPr/>
          <p:nvPr/>
        </p:nvSpPr>
        <p:spPr>
          <a:xfrm>
            <a:off x="9479280" y="4907280"/>
            <a:ext cx="4282440" cy="2346960"/>
          </a:xfrm>
          <a:custGeom>
            <a:avLst/>
            <a:gdLst>
              <a:gd name="connsiteX0" fmla="*/ 0 w 4282440"/>
              <a:gd name="connsiteY0" fmla="*/ 2346960 h 2346960"/>
              <a:gd name="connsiteX1" fmla="*/ 1661160 w 4282440"/>
              <a:gd name="connsiteY1" fmla="*/ 1844040 h 2346960"/>
              <a:gd name="connsiteX2" fmla="*/ 1874520 w 4282440"/>
              <a:gd name="connsiteY2" fmla="*/ 731520 h 2346960"/>
              <a:gd name="connsiteX3" fmla="*/ 3276600 w 4282440"/>
              <a:gd name="connsiteY3" fmla="*/ 822960 h 2346960"/>
              <a:gd name="connsiteX4" fmla="*/ 4282440 w 4282440"/>
              <a:gd name="connsiteY4" fmla="*/ 0 h 2346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82440" h="2346960">
                <a:moveTo>
                  <a:pt x="0" y="2346960"/>
                </a:moveTo>
                <a:cubicBezTo>
                  <a:pt x="674370" y="2230120"/>
                  <a:pt x="1348740" y="2113280"/>
                  <a:pt x="1661160" y="1844040"/>
                </a:cubicBezTo>
                <a:cubicBezTo>
                  <a:pt x="1973580" y="1574800"/>
                  <a:pt x="1605280" y="901700"/>
                  <a:pt x="1874520" y="731520"/>
                </a:cubicBezTo>
                <a:cubicBezTo>
                  <a:pt x="2143760" y="561340"/>
                  <a:pt x="2875280" y="944880"/>
                  <a:pt x="3276600" y="822960"/>
                </a:cubicBezTo>
                <a:cubicBezTo>
                  <a:pt x="3677920" y="701040"/>
                  <a:pt x="3980180" y="350520"/>
                  <a:pt x="428244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55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25568" y="5472356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Lightning Bolt 55"/>
          <p:cNvSpPr/>
          <p:nvPr/>
        </p:nvSpPr>
        <p:spPr>
          <a:xfrm>
            <a:off x="13682534" y="4997726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ounded Rectangle 56"/>
          <p:cNvSpPr/>
          <p:nvPr/>
        </p:nvSpPr>
        <p:spPr>
          <a:xfrm>
            <a:off x="14543035" y="1495973"/>
            <a:ext cx="2631916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Running Top3 Like Counts Aggregation</a:t>
            </a:r>
            <a:endParaRPr lang="en-US" sz="2000" dirty="0"/>
          </a:p>
        </p:txBody>
      </p:sp>
      <p:sp>
        <p:nvSpPr>
          <p:cNvPr id="58" name="Lightning Bolt 57"/>
          <p:cNvSpPr/>
          <p:nvPr/>
        </p:nvSpPr>
        <p:spPr>
          <a:xfrm>
            <a:off x="14023272" y="164281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Snagit_PPT51EF"/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82016" y="1622054"/>
            <a:ext cx="462256" cy="851173"/>
          </a:xfrm>
          <a:prstGeom prst="rect">
            <a:avLst/>
          </a:prstGeom>
        </p:spPr>
      </p:pic>
      <p:sp>
        <p:nvSpPr>
          <p:cNvPr id="44" name="Freeform 43"/>
          <p:cNvSpPr/>
          <p:nvPr/>
        </p:nvSpPr>
        <p:spPr>
          <a:xfrm>
            <a:off x="14173200" y="2240280"/>
            <a:ext cx="365760" cy="1767840"/>
          </a:xfrm>
          <a:custGeom>
            <a:avLst/>
            <a:gdLst>
              <a:gd name="connsiteX0" fmla="*/ 0 w 365760"/>
              <a:gd name="connsiteY0" fmla="*/ 1767840 h 1767840"/>
              <a:gd name="connsiteX1" fmla="*/ 60960 w 365760"/>
              <a:gd name="connsiteY1" fmla="*/ 381000 h 1767840"/>
              <a:gd name="connsiteX2" fmla="*/ 365760 w 365760"/>
              <a:gd name="connsiteY2" fmla="*/ 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1767840">
                <a:moveTo>
                  <a:pt x="0" y="1767840"/>
                </a:moveTo>
                <a:cubicBezTo>
                  <a:pt x="0" y="1221740"/>
                  <a:pt x="0" y="675640"/>
                  <a:pt x="60960" y="381000"/>
                </a:cubicBezTo>
                <a:cubicBezTo>
                  <a:pt x="121920" y="86360"/>
                  <a:pt x="243840" y="43180"/>
                  <a:pt x="36576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0" name="Rounded Rectangle 59"/>
          <p:cNvSpPr/>
          <p:nvPr/>
        </p:nvSpPr>
        <p:spPr>
          <a:xfrm>
            <a:off x="14719416" y="2779242"/>
            <a:ext cx="2048856" cy="1120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Tweet_Like_Counts</a:t>
            </a:r>
            <a:endParaRPr lang="nl-NL" dirty="0" smtClean="0"/>
          </a:p>
          <a:p>
            <a:pPr algn="ctr"/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6" name="Freeform 45"/>
          <p:cNvSpPr/>
          <p:nvPr/>
        </p:nvSpPr>
        <p:spPr>
          <a:xfrm>
            <a:off x="16748760" y="2529840"/>
            <a:ext cx="495859" cy="1219200"/>
          </a:xfrm>
          <a:custGeom>
            <a:avLst/>
            <a:gdLst>
              <a:gd name="connsiteX0" fmla="*/ 381000 w 495859"/>
              <a:gd name="connsiteY0" fmla="*/ 0 h 1219200"/>
              <a:gd name="connsiteX1" fmla="*/ 472440 w 495859"/>
              <a:gd name="connsiteY1" fmla="*/ 1005840 h 1219200"/>
              <a:gd name="connsiteX2" fmla="*/ 0 w 495859"/>
              <a:gd name="connsiteY2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859" h="1219200">
                <a:moveTo>
                  <a:pt x="381000" y="0"/>
                </a:moveTo>
                <a:cubicBezTo>
                  <a:pt x="458470" y="401320"/>
                  <a:pt x="535940" y="802640"/>
                  <a:pt x="472440" y="1005840"/>
                </a:cubicBezTo>
                <a:cubicBezTo>
                  <a:pt x="408940" y="1209040"/>
                  <a:pt x="204470" y="1214120"/>
                  <a:pt x="0" y="1219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Lightning Bolt 60"/>
          <p:cNvSpPr/>
          <p:nvPr/>
        </p:nvSpPr>
        <p:spPr>
          <a:xfrm>
            <a:off x="16733394" y="383539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Freeform 47"/>
          <p:cNvSpPr/>
          <p:nvPr/>
        </p:nvSpPr>
        <p:spPr>
          <a:xfrm>
            <a:off x="12420600" y="3901440"/>
            <a:ext cx="3640260" cy="3368040"/>
          </a:xfrm>
          <a:custGeom>
            <a:avLst/>
            <a:gdLst>
              <a:gd name="connsiteX0" fmla="*/ 3489960 w 3640260"/>
              <a:gd name="connsiteY0" fmla="*/ 0 h 3368040"/>
              <a:gd name="connsiteX1" fmla="*/ 3230880 w 3640260"/>
              <a:gd name="connsiteY1" fmla="*/ 2468880 h 3368040"/>
              <a:gd name="connsiteX2" fmla="*/ 0 w 3640260"/>
              <a:gd name="connsiteY2" fmla="*/ 3368040 h 3368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40260" h="3368040">
                <a:moveTo>
                  <a:pt x="3489960" y="0"/>
                </a:moveTo>
                <a:cubicBezTo>
                  <a:pt x="3651250" y="953770"/>
                  <a:pt x="3812540" y="1907540"/>
                  <a:pt x="3230880" y="2468880"/>
                </a:cubicBezTo>
                <a:cubicBezTo>
                  <a:pt x="2649220" y="3030220"/>
                  <a:pt x="1324610" y="3199130"/>
                  <a:pt x="0" y="336804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Lightning Bolt 61"/>
          <p:cNvSpPr/>
          <p:nvPr/>
        </p:nvSpPr>
        <p:spPr>
          <a:xfrm>
            <a:off x="12451080" y="6871265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3" name="Straight Arrow Connector 62"/>
          <p:cNvCxnSpPr/>
          <p:nvPr/>
        </p:nvCxnSpPr>
        <p:spPr>
          <a:xfrm flipH="1">
            <a:off x="9256331" y="7254240"/>
            <a:ext cx="3148598" cy="1171328"/>
          </a:xfrm>
          <a:prstGeom prst="straightConnector1">
            <a:avLst/>
          </a:prstGeom>
          <a:ln w="57150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403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29" grpId="0" animBg="1"/>
      <p:bldP spid="56" grpId="0" animBg="1"/>
      <p:bldP spid="57" grpId="0" animBg="1"/>
      <p:bldP spid="58" grpId="0" animBg="1"/>
      <p:bldP spid="44" grpId="0" animBg="1"/>
      <p:bldP spid="60" grpId="0" animBg="1"/>
      <p:bldP spid="46" grpId="0" animBg="1"/>
      <p:bldP spid="61" grpId="0" animBg="1"/>
      <p:bldP spid="48" grpId="0" animBg="1"/>
      <p:bldP spid="6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1" y="830397"/>
            <a:ext cx="12883036" cy="1346288"/>
          </a:xfrm>
        </p:spPr>
        <p:txBody>
          <a:bodyPr/>
          <a:lstStyle/>
          <a:p>
            <a:r>
              <a:rPr lang="en-US" dirty="0" err="1" smtClean="0"/>
              <a:t>Websockets</a:t>
            </a:r>
            <a:r>
              <a:rPr lang="en-US" dirty="0" smtClean="0"/>
              <a:t> </a:t>
            </a:r>
            <a:r>
              <a:rPr lang="en-US" dirty="0"/>
              <a:t>– server </a:t>
            </a:r>
            <a:r>
              <a:rPr lang="en-US" dirty="0" smtClean="0"/>
              <a:t>side</a:t>
            </a:r>
            <a:br>
              <a:rPr lang="en-US" dirty="0" smtClean="0"/>
            </a:br>
            <a:r>
              <a:rPr lang="en-US" dirty="0" smtClean="0"/>
              <a:t>Produce </a:t>
            </a:r>
            <a:r>
              <a:rPr lang="en-US" i="1" dirty="0" smtClean="0"/>
              <a:t>Tweet Like</a:t>
            </a:r>
            <a:r>
              <a:rPr lang="en-US" dirty="0" smtClean="0"/>
              <a:t> events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2094" y="2185161"/>
            <a:ext cx="10064302" cy="76498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9261" y="1298595"/>
            <a:ext cx="7399279" cy="662993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V="1">
            <a:off x="7090759" y="4825345"/>
            <a:ext cx="2908502" cy="120534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Heptagon 7"/>
          <p:cNvSpPr/>
          <p:nvPr/>
        </p:nvSpPr>
        <p:spPr>
          <a:xfrm>
            <a:off x="858264" y="3089073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Heptagon 8"/>
          <p:cNvSpPr/>
          <p:nvPr/>
        </p:nvSpPr>
        <p:spPr>
          <a:xfrm>
            <a:off x="858264" y="3468204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Heptagon 9"/>
          <p:cNvSpPr/>
          <p:nvPr/>
        </p:nvSpPr>
        <p:spPr>
          <a:xfrm>
            <a:off x="858264" y="4423996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Heptagon 10"/>
          <p:cNvSpPr/>
          <p:nvPr/>
        </p:nvSpPr>
        <p:spPr>
          <a:xfrm>
            <a:off x="1661828" y="5639646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2" name="Heptagon 11"/>
          <p:cNvSpPr/>
          <p:nvPr/>
        </p:nvSpPr>
        <p:spPr>
          <a:xfrm>
            <a:off x="1055179" y="8448569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Heptagon 12"/>
          <p:cNvSpPr/>
          <p:nvPr/>
        </p:nvSpPr>
        <p:spPr>
          <a:xfrm>
            <a:off x="1661828" y="6030690"/>
            <a:ext cx="393830" cy="379131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024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21309" cy="1346288"/>
          </a:xfrm>
        </p:spPr>
        <p:txBody>
          <a:bodyPr/>
          <a:lstStyle/>
          <a:p>
            <a:r>
              <a:rPr lang="en-US" dirty="0" smtClean="0"/>
              <a:t>Create stream from topic &amp; Table from stream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1098484" y="2189748"/>
            <a:ext cx="14279879" cy="705724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Lucida Console" panose="020B0609040504020204" pitchFamily="49" charset="0"/>
              </a:rPr>
              <a:t>create stream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tweet_likes</a:t>
            </a:r>
            <a:r>
              <a:rPr lang="en-US" sz="3600" dirty="0" smtClean="0">
                <a:latin typeface="Lucida Console" panose="020B0609040504020204" pitchFamily="49" charset="0"/>
              </a:rPr>
              <a:t> (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tweetid</a:t>
            </a:r>
            <a:r>
              <a:rPr lang="en-US" sz="3600" dirty="0" smtClean="0">
                <a:latin typeface="Lucida Console" panose="020B0609040504020204" pitchFamily="49" charset="0"/>
              </a:rPr>
              <a:t> varchar)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with (</a:t>
            </a:r>
            <a:r>
              <a:rPr lang="en-US" sz="3600" dirty="0" err="1" smtClean="0">
                <a:latin typeface="Lucida Console" panose="020B0609040504020204" pitchFamily="49" charset="0"/>
              </a:rPr>
              <a:t>kafka_topic</a:t>
            </a:r>
            <a:r>
              <a:rPr lang="en-US" sz="3600" dirty="0" smtClean="0">
                <a:latin typeface="Lucida Console" panose="020B0609040504020204" pitchFamily="49" charset="0"/>
              </a:rPr>
              <a:t>='tweet-</a:t>
            </a:r>
            <a:r>
              <a:rPr lang="en-US" sz="3600" dirty="0" err="1" smtClean="0">
                <a:latin typeface="Lucida Console" panose="020B0609040504020204" pitchFamily="49" charset="0"/>
              </a:rPr>
              <a:t>like_topic</a:t>
            </a:r>
            <a:r>
              <a:rPr lang="en-US" sz="3600" dirty="0" smtClean="0">
                <a:latin typeface="Lucida Console" panose="020B0609040504020204" pitchFamily="49" charset="0"/>
              </a:rPr>
              <a:t>' , </a:t>
            </a:r>
            <a:r>
              <a:rPr lang="en-US" sz="3600" dirty="0" err="1" smtClean="0">
                <a:latin typeface="Lucida Console" panose="020B0609040504020204" pitchFamily="49" charset="0"/>
              </a:rPr>
              <a:t>value_format</a:t>
            </a:r>
            <a:r>
              <a:rPr lang="en-US" sz="3600" dirty="0" smtClean="0">
                <a:latin typeface="Lucida Console" panose="020B0609040504020204" pitchFamily="49" charset="0"/>
              </a:rPr>
              <a:t>='</a:t>
            </a:r>
            <a:r>
              <a:rPr lang="en-US" sz="3600" dirty="0" err="1" smtClean="0">
                <a:latin typeface="Lucida Console" panose="020B0609040504020204" pitchFamily="49" charset="0"/>
              </a:rPr>
              <a:t>json</a:t>
            </a:r>
            <a:r>
              <a:rPr lang="en-US" sz="3600" dirty="0" smtClean="0">
                <a:latin typeface="Lucida Console" panose="020B0609040504020204" pitchFamily="49" charset="0"/>
              </a:rPr>
              <a:t>', key='</a:t>
            </a:r>
            <a:r>
              <a:rPr lang="en-US" sz="3600" dirty="0" err="1" smtClean="0">
                <a:latin typeface="Lucida Console" panose="020B0609040504020204" pitchFamily="49" charset="0"/>
              </a:rPr>
              <a:t>tweetid</a:t>
            </a:r>
            <a:r>
              <a:rPr lang="en-US" sz="3600" dirty="0" smtClean="0">
                <a:latin typeface="Lucida Console" panose="020B0609040504020204" pitchFamily="49" charset="0"/>
              </a:rPr>
              <a:t>');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/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create table </a:t>
            </a:r>
            <a:r>
              <a:rPr lang="en-US" sz="3600" dirty="0" err="1" smtClean="0">
                <a:latin typeface="Lucida Console" panose="020B0609040504020204" pitchFamily="49" charset="0"/>
              </a:rPr>
              <a:t>like_counts</a:t>
            </a:r>
            <a:r>
              <a:rPr lang="en-US" sz="3600" dirty="0" smtClean="0">
                <a:latin typeface="Lucida Console" panose="020B0609040504020204" pitchFamily="49" charset="0"/>
              </a:rPr>
              <a:t> as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select count(*) </a:t>
            </a:r>
            <a:r>
              <a:rPr lang="en-US" sz="3600" dirty="0" err="1" smtClean="0">
                <a:latin typeface="Lucida Console" panose="020B0609040504020204" pitchFamily="49" charset="0"/>
              </a:rPr>
              <a:t>likecount</a:t>
            </a:r>
            <a:endParaRPr lang="en-US" sz="3600" dirty="0" smtClean="0">
              <a:latin typeface="Lucida Console" panose="020B0609040504020204" pitchFamily="49" charset="0"/>
            </a:endParaRPr>
          </a:p>
          <a:p>
            <a:r>
              <a:rPr lang="en-US" sz="3600" dirty="0" smtClean="0">
                <a:latin typeface="Lucida Console" panose="020B0609040504020204" pitchFamily="49" charset="0"/>
              </a:rPr>
              <a:t>,     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tweetid</a:t>
            </a:r>
            <a:r>
              <a:rPr lang="en-US" sz="3600" dirty="0" smtClean="0">
                <a:latin typeface="Lucida Console" panose="020B0609040504020204" pitchFamily="49" charset="0"/>
              </a:rPr>
              <a:t> </a:t>
            </a:r>
          </a:p>
          <a:p>
            <a:r>
              <a:rPr lang="en-US" sz="3600" dirty="0" smtClean="0">
                <a:latin typeface="Lucida Console" panose="020B0609040504020204" pitchFamily="49" charset="0"/>
              </a:rPr>
              <a:t>,      </a:t>
            </a:r>
            <a:r>
              <a:rPr lang="en-US" sz="3600" dirty="0" err="1" smtClean="0">
                <a:latin typeface="Lucida Console" panose="020B0609040504020204" pitchFamily="49" charset="0"/>
              </a:rPr>
              <a:t>tagfilter</a:t>
            </a:r>
            <a:r>
              <a:rPr lang="en-US" sz="3600" dirty="0" smtClean="0">
                <a:latin typeface="Lucida Console" panose="020B0609040504020204" pitchFamily="49" charset="0"/>
              </a:rPr>
              <a:t/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from  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tweet_likes</a:t>
            </a:r>
            <a:r>
              <a:rPr lang="en-US" sz="3600" dirty="0" smtClean="0">
                <a:latin typeface="Lucida Console" panose="020B0609040504020204" pitchFamily="49" charset="0"/>
              </a:rPr>
              <a:t>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window hopping ( size 60 seconds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               , advance 10 seconds)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group by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tweetid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3600" dirty="0" err="1" smtClean="0">
                <a:latin typeface="Lucida Console" panose="020B0609040504020204" pitchFamily="49" charset="0"/>
              </a:rPr>
              <a:t>tagfilter</a:t>
            </a:r>
            <a:r>
              <a:rPr lang="en-US" sz="3600" dirty="0" smtClean="0">
                <a:latin typeface="Lucida Console" panose="020B0609040504020204" pitchFamily="49" charset="0"/>
              </a:rPr>
              <a:t>;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pic>
        <p:nvPicPr>
          <p:cNvPr id="6" name="Snagit_PPT51E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079" y="6328283"/>
            <a:ext cx="1585097" cy="291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521309" cy="1346288"/>
          </a:xfrm>
        </p:spPr>
        <p:txBody>
          <a:bodyPr/>
          <a:lstStyle/>
          <a:p>
            <a:r>
              <a:rPr lang="en-US" dirty="0" smtClean="0"/>
              <a:t>Create stream from table &amp; enriched stream from stream</a:t>
            </a:r>
            <a:endParaRPr lang="nl-NL" dirty="0"/>
          </a:p>
        </p:txBody>
      </p:sp>
      <p:sp>
        <p:nvSpPr>
          <p:cNvPr id="3" name="Rectangle 2"/>
          <p:cNvSpPr/>
          <p:nvPr/>
        </p:nvSpPr>
        <p:spPr>
          <a:xfrm>
            <a:off x="1098484" y="2606040"/>
            <a:ext cx="14279879" cy="633984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3600" dirty="0" smtClean="0">
                <a:latin typeface="Lucida Console" panose="020B0609040504020204" pitchFamily="49" charset="0"/>
              </a:rPr>
              <a:t>create stream top3_likes as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select </a:t>
            </a:r>
            <a:r>
              <a:rPr lang="en-US" sz="3600" dirty="0" err="1" smtClean="0">
                <a:latin typeface="Lucida Console" panose="020B0609040504020204" pitchFamily="49" charset="0"/>
              </a:rPr>
              <a:t>tweetid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3600" dirty="0" err="1" smtClean="0">
                <a:latin typeface="Lucida Console" panose="020B0609040504020204" pitchFamily="49" charset="0"/>
              </a:rPr>
              <a:t>tagfilter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4400" b="1" dirty="0" err="1" smtClean="0">
                <a:latin typeface="Lucida Console" panose="020B0609040504020204" pitchFamily="49" charset="0"/>
              </a:rPr>
              <a:t>topk</a:t>
            </a:r>
            <a:r>
              <a:rPr lang="en-US" sz="4400" b="1" dirty="0" smtClean="0">
                <a:latin typeface="Lucida Console" panose="020B0609040504020204" pitchFamily="49" charset="0"/>
              </a:rPr>
              <a:t>( </a:t>
            </a:r>
            <a:r>
              <a:rPr lang="en-US" sz="4400" b="1" dirty="0" err="1" smtClean="0">
                <a:latin typeface="Lucida Console" panose="020B0609040504020204" pitchFamily="49" charset="0"/>
              </a:rPr>
              <a:t>likecount</a:t>
            </a:r>
            <a:r>
              <a:rPr lang="en-US" sz="4400" b="1" dirty="0" smtClean="0">
                <a:latin typeface="Lucida Console" panose="020B0609040504020204" pitchFamily="49" charset="0"/>
              </a:rPr>
              <a:t>, 3)</a:t>
            </a:r>
            <a:r>
              <a:rPr lang="en-US" sz="3600" dirty="0" smtClean="0">
                <a:latin typeface="Lucida Console" panose="020B0609040504020204" pitchFamily="49" charset="0"/>
              </a:rPr>
              <a:t/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from </a:t>
            </a:r>
            <a:r>
              <a:rPr lang="en-US" sz="3600" dirty="0" err="1" smtClean="0">
                <a:latin typeface="Lucida Console" panose="020B0609040504020204" pitchFamily="49" charset="0"/>
              </a:rPr>
              <a:t>like_counts</a:t>
            </a:r>
            <a:r>
              <a:rPr lang="en-US" sz="3600" dirty="0" smtClean="0">
                <a:latin typeface="Lucida Console" panose="020B0609040504020204" pitchFamily="49" charset="0"/>
              </a:rPr>
              <a:t>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group by </a:t>
            </a:r>
            <a:r>
              <a:rPr lang="en-US" sz="3600" dirty="0" err="1" smtClean="0">
                <a:latin typeface="Lucida Console" panose="020B0609040504020204" pitchFamily="49" charset="0"/>
              </a:rPr>
              <a:t>tagfilter</a:t>
            </a:r>
            <a:r>
              <a:rPr lang="en-US" sz="3600" dirty="0" smtClean="0">
                <a:latin typeface="Lucida Console" panose="020B0609040504020204" pitchFamily="49" charset="0"/>
              </a:rPr>
              <a:t>; </a:t>
            </a:r>
          </a:p>
          <a:p>
            <a:endParaRPr lang="en-US" sz="3600" dirty="0" smtClean="0">
              <a:latin typeface="Lucida Console" panose="020B0609040504020204" pitchFamily="49" charset="0"/>
            </a:endParaRPr>
          </a:p>
          <a:p>
            <a:r>
              <a:rPr lang="en-US" sz="3600" dirty="0" smtClean="0">
                <a:latin typeface="Lucida Console" panose="020B0609040504020204" pitchFamily="49" charset="0"/>
              </a:rPr>
              <a:t>create stream enriched_top3_likes as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select </a:t>
            </a:r>
            <a:r>
              <a:rPr lang="en-US" sz="3600" dirty="0" err="1" smtClean="0">
                <a:latin typeface="Lucida Console" panose="020B0609040504020204" pitchFamily="49" charset="0"/>
              </a:rPr>
              <a:t>tl.tagfilter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3600" dirty="0" err="1" smtClean="0">
                <a:latin typeface="Lucida Console" panose="020B0609040504020204" pitchFamily="49" charset="0"/>
              </a:rPr>
              <a:t>tl.tweetid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3600" dirty="0" err="1" smtClean="0">
                <a:latin typeface="Lucida Console" panose="020B0609040504020204" pitchFamily="49" charset="0"/>
              </a:rPr>
              <a:t>t.text</a:t>
            </a:r>
            <a:r>
              <a:rPr lang="en-US" sz="3600" dirty="0" smtClean="0">
                <a:latin typeface="Lucida Console" panose="020B0609040504020204" pitchFamily="49" charset="0"/>
              </a:rPr>
              <a:t>, </a:t>
            </a:r>
            <a:r>
              <a:rPr lang="en-US" sz="3600" dirty="0" err="1" smtClean="0">
                <a:latin typeface="Lucida Console" panose="020B0609040504020204" pitchFamily="49" charset="0"/>
              </a:rPr>
              <a:t>t.rowtime</a:t>
            </a:r>
            <a:r>
              <a:rPr lang="en-US" sz="3600" dirty="0" smtClean="0">
                <a:latin typeface="Lucida Console" panose="020B0609040504020204" pitchFamily="49" charset="0"/>
              </a:rPr>
              <a:t>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from top3_likes </a:t>
            </a:r>
            <a:r>
              <a:rPr lang="en-US" sz="3600" dirty="0" err="1" smtClean="0">
                <a:latin typeface="Lucida Console" panose="020B0609040504020204" pitchFamily="49" charset="0"/>
              </a:rPr>
              <a:t>tl</a:t>
            </a:r>
            <a:r>
              <a:rPr lang="en-US" sz="3600" dirty="0" smtClean="0">
                <a:latin typeface="Lucida Console" panose="020B0609040504020204" pitchFamily="49" charset="0"/>
              </a:rPr>
              <a:t>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left join tweets t </a:t>
            </a:r>
            <a:br>
              <a:rPr lang="en-US" sz="3600" dirty="0" smtClean="0">
                <a:latin typeface="Lucida Console" panose="020B0609040504020204" pitchFamily="49" charset="0"/>
              </a:rPr>
            </a:br>
            <a:r>
              <a:rPr lang="en-US" sz="3600" dirty="0" smtClean="0">
                <a:latin typeface="Lucida Console" panose="020B0609040504020204" pitchFamily="49" charset="0"/>
              </a:rPr>
              <a:t>on </a:t>
            </a:r>
            <a:r>
              <a:rPr lang="en-US" sz="3600" dirty="0" err="1" smtClean="0">
                <a:latin typeface="Lucida Console" panose="020B0609040504020204" pitchFamily="49" charset="0"/>
              </a:rPr>
              <a:t>tl.tweetid</a:t>
            </a:r>
            <a:r>
              <a:rPr lang="en-US" sz="3600" dirty="0" smtClean="0">
                <a:latin typeface="Lucida Console" panose="020B0609040504020204" pitchFamily="49" charset="0"/>
              </a:rPr>
              <a:t> = </a:t>
            </a:r>
            <a:r>
              <a:rPr lang="en-US" sz="3600" dirty="0" err="1" smtClean="0">
                <a:latin typeface="Lucida Console" panose="020B0609040504020204" pitchFamily="49" charset="0"/>
              </a:rPr>
              <a:t>t.tweetid</a:t>
            </a:r>
            <a:r>
              <a:rPr lang="en-US" sz="3600" dirty="0" smtClean="0">
                <a:latin typeface="Lucida Console" panose="020B0609040504020204" pitchFamily="49" charset="0"/>
              </a:rPr>
              <a:t>; </a:t>
            </a:r>
            <a:endParaRPr lang="en-US" sz="3600" dirty="0">
              <a:latin typeface="Lucida Console" panose="020B0609040504020204" pitchFamily="49" charset="0"/>
            </a:endParaRPr>
          </a:p>
        </p:txBody>
      </p:sp>
      <p:pic>
        <p:nvPicPr>
          <p:cNvPr id="6" name="Snagit_PPT51E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99079" y="6328283"/>
            <a:ext cx="1585097" cy="2918713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flipV="1">
            <a:off x="1905000" y="2606040"/>
            <a:ext cx="12954000" cy="633984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011680" y="2377440"/>
            <a:ext cx="13366683" cy="686955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9177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328" y="2342148"/>
            <a:ext cx="17037935" cy="7074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Running Top 3 of </a:t>
            </a:r>
            <a:br>
              <a:rPr lang="en-US" dirty="0" smtClean="0"/>
            </a:br>
            <a:r>
              <a:rPr lang="en-US" dirty="0" smtClean="0"/>
              <a:t>best liked tweets per conference</a:t>
            </a:r>
            <a:endParaRPr lang="nl-NL" dirty="0"/>
          </a:p>
        </p:txBody>
      </p:sp>
      <p:sp>
        <p:nvSpPr>
          <p:cNvPr id="10" name="Rectangle 9"/>
          <p:cNvSpPr/>
          <p:nvPr/>
        </p:nvSpPr>
        <p:spPr>
          <a:xfrm>
            <a:off x="5037651" y="3891152"/>
            <a:ext cx="2033787" cy="75527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Server Sent Event</a:t>
            </a:r>
            <a:endParaRPr lang="nl-NL" dirty="0"/>
          </a:p>
        </p:txBody>
      </p:sp>
      <p:sp>
        <p:nvSpPr>
          <p:cNvPr id="11" name="Left Arrow 10"/>
          <p:cNvSpPr/>
          <p:nvPr/>
        </p:nvSpPr>
        <p:spPr>
          <a:xfrm>
            <a:off x="4653420" y="3077379"/>
            <a:ext cx="451756" cy="252957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2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1735" y="3827589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33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4549" y="3485865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7902" y="3827589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Snagit_PPT51EF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2933" y="3464510"/>
            <a:ext cx="815631" cy="1501860"/>
          </a:xfrm>
          <a:prstGeom prst="rect">
            <a:avLst/>
          </a:prstGeom>
        </p:spPr>
      </p:pic>
      <p:pic>
        <p:nvPicPr>
          <p:cNvPr id="17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38389" y="3672852"/>
            <a:ext cx="1805864" cy="1191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596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loud 2"/>
          <p:cNvSpPr/>
          <p:nvPr/>
        </p:nvSpPr>
        <p:spPr>
          <a:xfrm>
            <a:off x="8586700" y="18066"/>
            <a:ext cx="8881526" cy="4484469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" name="Rounded Rectangle 3"/>
          <p:cNvSpPr/>
          <p:nvPr/>
        </p:nvSpPr>
        <p:spPr>
          <a:xfrm>
            <a:off x="9948774" y="1599571"/>
            <a:ext cx="2679222" cy="1451130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sp>
        <p:nvSpPr>
          <p:cNvPr id="5" name="Cloud 4"/>
          <p:cNvSpPr/>
          <p:nvPr/>
        </p:nvSpPr>
        <p:spPr>
          <a:xfrm>
            <a:off x="4937124" y="1025560"/>
            <a:ext cx="3251792" cy="2002913"/>
          </a:xfrm>
          <a:prstGeom prst="cloud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https://g.twimg.com/Twitter_logo_blue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9922" y="1278722"/>
            <a:ext cx="1289850" cy="1049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ight Arrow 6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Tweets on #</a:t>
            </a:r>
            <a:r>
              <a:rPr lang="en-US" dirty="0" err="1"/>
              <a:t>devoxxUK</a:t>
            </a:r>
            <a:r>
              <a:rPr lang="en-US" dirty="0"/>
              <a:t> #java #</a:t>
            </a:r>
            <a:r>
              <a:rPr lang="en-US" dirty="0" err="1"/>
              <a:t>oraclecode</a:t>
            </a:r>
            <a:endParaRPr lang="nl-NL" dirty="0"/>
          </a:p>
        </p:txBody>
      </p:sp>
      <p:pic>
        <p:nvPicPr>
          <p:cNvPr id="8" name="Picture 2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102" y="3475426"/>
            <a:ext cx="596269" cy="41981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>
          <a:xfrm>
            <a:off x="13342902" y="1677779"/>
            <a:ext cx="3345702" cy="206841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dk1"/>
              </a:solidFill>
            </a:endParaRPr>
          </a:p>
        </p:txBody>
      </p:sp>
      <p:pic>
        <p:nvPicPr>
          <p:cNvPr id="1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01812" y="3104849"/>
            <a:ext cx="1150404" cy="60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Lightning Bolt 10"/>
          <p:cNvSpPr/>
          <p:nvPr/>
        </p:nvSpPr>
        <p:spPr>
          <a:xfrm>
            <a:off x="13396552" y="220473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/>
          <p:cNvSpPr/>
          <p:nvPr/>
        </p:nvSpPr>
        <p:spPr>
          <a:xfrm>
            <a:off x="13838712" y="2725267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13" name="Freeform 12"/>
          <p:cNvSpPr/>
          <p:nvPr/>
        </p:nvSpPr>
        <p:spPr>
          <a:xfrm>
            <a:off x="6774874" y="1040972"/>
            <a:ext cx="3329964" cy="1352829"/>
          </a:xfrm>
          <a:custGeom>
            <a:avLst/>
            <a:gdLst>
              <a:gd name="connsiteX0" fmla="*/ 0 w 4253345"/>
              <a:gd name="connsiteY0" fmla="*/ 816725 h 2009729"/>
              <a:gd name="connsiteX1" fmla="*/ 1856509 w 4253345"/>
              <a:gd name="connsiteY1" fmla="*/ 27016 h 2009729"/>
              <a:gd name="connsiteX2" fmla="*/ 2854036 w 4253345"/>
              <a:gd name="connsiteY2" fmla="*/ 1689561 h 2009729"/>
              <a:gd name="connsiteX3" fmla="*/ 4253345 w 4253345"/>
              <a:gd name="connsiteY3" fmla="*/ 2008216 h 20097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53345" h="2009729">
                <a:moveTo>
                  <a:pt x="0" y="816725"/>
                </a:moveTo>
                <a:cubicBezTo>
                  <a:pt x="690418" y="349134"/>
                  <a:pt x="1380836" y="-118457"/>
                  <a:pt x="1856509" y="27016"/>
                </a:cubicBezTo>
                <a:cubicBezTo>
                  <a:pt x="2332182" y="172489"/>
                  <a:pt x="2454563" y="1359361"/>
                  <a:pt x="2854036" y="1689561"/>
                </a:cubicBezTo>
                <a:cubicBezTo>
                  <a:pt x="3253509" y="2019761"/>
                  <a:pt x="3753427" y="2013988"/>
                  <a:pt x="4253345" y="2008216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Freeform 13"/>
          <p:cNvSpPr/>
          <p:nvPr/>
        </p:nvSpPr>
        <p:spPr>
          <a:xfrm>
            <a:off x="10537117" y="3589515"/>
            <a:ext cx="4085073" cy="1174009"/>
          </a:xfrm>
          <a:custGeom>
            <a:avLst/>
            <a:gdLst>
              <a:gd name="connsiteX0" fmla="*/ 969819 w 1041809"/>
              <a:gd name="connsiteY0" fmla="*/ 0 h 1884218"/>
              <a:gd name="connsiteX1" fmla="*/ 969819 w 1041809"/>
              <a:gd name="connsiteY1" fmla="*/ 748146 h 1884218"/>
              <a:gd name="connsiteX2" fmla="*/ 221673 w 1041809"/>
              <a:gd name="connsiteY2" fmla="*/ 1094509 h 1884218"/>
              <a:gd name="connsiteX3" fmla="*/ 0 w 1041809"/>
              <a:gd name="connsiteY3" fmla="*/ 1884218 h 1884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1809" h="1884218">
                <a:moveTo>
                  <a:pt x="969819" y="0"/>
                </a:moveTo>
                <a:cubicBezTo>
                  <a:pt x="1032164" y="282864"/>
                  <a:pt x="1094510" y="565728"/>
                  <a:pt x="969819" y="748146"/>
                </a:cubicBezTo>
                <a:cubicBezTo>
                  <a:pt x="845128" y="930564"/>
                  <a:pt x="383309" y="905164"/>
                  <a:pt x="221673" y="1094509"/>
                </a:cubicBezTo>
                <a:cubicBezTo>
                  <a:pt x="60037" y="1283854"/>
                  <a:pt x="30018" y="1584036"/>
                  <a:pt x="0" y="188421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Lightning Bolt 14"/>
          <p:cNvSpPr/>
          <p:nvPr/>
        </p:nvSpPr>
        <p:spPr>
          <a:xfrm>
            <a:off x="10747047" y="4576148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Snagit_PPTCA92"/>
          <p:cNvPicPr>
            <a:picLocks noChangeAspect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12650" y="1725773"/>
            <a:ext cx="1049532" cy="95793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544252" y="1679589"/>
            <a:ext cx="911361" cy="741397"/>
          </a:xfrm>
          <a:prstGeom prst="rect">
            <a:avLst/>
          </a:prstGeom>
        </p:spPr>
      </p:pic>
      <p:pic>
        <p:nvPicPr>
          <p:cNvPr id="18" name="Picture 33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790" y="2361819"/>
            <a:ext cx="1499958" cy="749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13505351" y="335730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Oracle Cloud</a:t>
            </a:r>
            <a:endParaRPr lang="nl-NL" sz="3600" dirty="0" err="1" smtClean="0"/>
          </a:p>
        </p:txBody>
      </p:sp>
      <p:sp>
        <p:nvSpPr>
          <p:cNvPr id="20" name="TextBox 19"/>
          <p:cNvSpPr txBox="1"/>
          <p:nvPr/>
        </p:nvSpPr>
        <p:spPr>
          <a:xfrm>
            <a:off x="13445999" y="1691560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Event Hub</a:t>
            </a:r>
            <a:endParaRPr lang="nl-NL" dirty="0" err="1" smtClean="0"/>
          </a:p>
        </p:txBody>
      </p:sp>
      <p:sp>
        <p:nvSpPr>
          <p:cNvPr id="21" name="TextBox 20"/>
          <p:cNvSpPr txBox="1"/>
          <p:nvPr/>
        </p:nvSpPr>
        <p:spPr>
          <a:xfrm>
            <a:off x="10004307" y="1596008"/>
            <a:ext cx="177805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Application </a:t>
            </a:r>
            <a:br>
              <a:rPr lang="en-US" dirty="0" smtClean="0"/>
            </a:br>
            <a:r>
              <a:rPr lang="en-US" dirty="0" smtClean="0"/>
              <a:t>Container</a:t>
            </a:r>
            <a:endParaRPr lang="nl-NL" dirty="0" err="1" smtClean="0"/>
          </a:p>
        </p:txBody>
      </p:sp>
      <p:cxnSp>
        <p:nvCxnSpPr>
          <p:cNvPr id="22" name="Straight Arrow Connector 21"/>
          <p:cNvCxnSpPr>
            <a:endCxn id="12" idx="1"/>
          </p:cNvCxnSpPr>
          <p:nvPr/>
        </p:nvCxnSpPr>
        <p:spPr>
          <a:xfrm>
            <a:off x="12352483" y="2749215"/>
            <a:ext cx="1486229" cy="415570"/>
          </a:xfrm>
          <a:prstGeom prst="straightConnector1">
            <a:avLst/>
          </a:pr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3" name="Rounded Rectangle 22"/>
          <p:cNvSpPr/>
          <p:nvPr/>
        </p:nvSpPr>
        <p:spPr>
          <a:xfrm>
            <a:off x="8900964" y="6811079"/>
            <a:ext cx="7787640" cy="2330872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24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9726" y="7072068"/>
            <a:ext cx="1820487" cy="95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Lightning Bolt 24"/>
          <p:cNvSpPr/>
          <p:nvPr/>
        </p:nvSpPr>
        <p:spPr>
          <a:xfrm>
            <a:off x="8799024" y="8106902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/>
          <p:cNvSpPr/>
          <p:nvPr/>
        </p:nvSpPr>
        <p:spPr>
          <a:xfrm>
            <a:off x="9264198" y="8211860"/>
            <a:ext cx="1414653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Tweets</a:t>
            </a:r>
          </a:p>
          <a:p>
            <a:pPr algn="ctr"/>
            <a:r>
              <a:rPr lang="en-US" dirty="0" smtClean="0"/>
              <a:t>Topic</a:t>
            </a:r>
            <a:endParaRPr lang="nl-NL" dirty="0"/>
          </a:p>
        </p:txBody>
      </p:sp>
      <p:sp>
        <p:nvSpPr>
          <p:cNvPr id="27" name="Rounded Rectangle 26"/>
          <p:cNvSpPr/>
          <p:nvPr/>
        </p:nvSpPr>
        <p:spPr>
          <a:xfrm>
            <a:off x="10985289" y="8182178"/>
            <a:ext cx="2201019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TWEET_COUNT</a:t>
            </a:r>
            <a:r>
              <a:rPr lang="nl-NL" dirty="0" smtClean="0"/>
              <a:t/>
            </a:r>
            <a:br>
              <a:rPr lang="nl-NL" dirty="0" smtClean="0"/>
            </a:br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28" name="Rounded Rectangle 27"/>
          <p:cNvSpPr/>
          <p:nvPr/>
        </p:nvSpPr>
        <p:spPr>
          <a:xfrm>
            <a:off x="11011012" y="5630539"/>
            <a:ext cx="2251303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000" dirty="0" smtClean="0"/>
              <a:t>Running Tweets Aggregation</a:t>
            </a:r>
            <a:endParaRPr lang="en-US" sz="2000" dirty="0"/>
          </a:p>
        </p:txBody>
      </p:sp>
      <p:sp>
        <p:nvSpPr>
          <p:cNvPr id="29" name="Lightning Bolt 28"/>
          <p:cNvSpPr/>
          <p:nvPr/>
        </p:nvSpPr>
        <p:spPr>
          <a:xfrm>
            <a:off x="10537117" y="6144401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Lightning Bolt 29"/>
          <p:cNvSpPr/>
          <p:nvPr/>
        </p:nvSpPr>
        <p:spPr>
          <a:xfrm>
            <a:off x="12117039" y="7579924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Snagit_PPT51EF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64831" y="5815814"/>
            <a:ext cx="462256" cy="851173"/>
          </a:xfrm>
          <a:prstGeom prst="rect">
            <a:avLst/>
          </a:prstGeom>
        </p:spPr>
      </p:pic>
      <p:sp>
        <p:nvSpPr>
          <p:cNvPr id="32" name="Freeform 31"/>
          <p:cNvSpPr/>
          <p:nvPr/>
        </p:nvSpPr>
        <p:spPr>
          <a:xfrm>
            <a:off x="9332736" y="6101867"/>
            <a:ext cx="1640868" cy="2078077"/>
          </a:xfrm>
          <a:custGeom>
            <a:avLst/>
            <a:gdLst>
              <a:gd name="connsiteX0" fmla="*/ 55908 w 1640868"/>
              <a:gd name="connsiteY0" fmla="*/ 2078077 h 2078077"/>
              <a:gd name="connsiteX1" fmla="*/ 193068 w 1640868"/>
              <a:gd name="connsiteY1" fmla="*/ 294997 h 2078077"/>
              <a:gd name="connsiteX2" fmla="*/ 1640868 w 1640868"/>
              <a:gd name="connsiteY2" fmla="*/ 20677 h 2078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40868" h="2078077">
                <a:moveTo>
                  <a:pt x="55908" y="2078077"/>
                </a:moveTo>
                <a:cubicBezTo>
                  <a:pt x="-7592" y="1357987"/>
                  <a:pt x="-71092" y="637897"/>
                  <a:pt x="193068" y="294997"/>
                </a:cubicBezTo>
                <a:cubicBezTo>
                  <a:pt x="457228" y="-47903"/>
                  <a:pt x="1049048" y="-13613"/>
                  <a:pt x="1640868" y="2067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Freeform 32"/>
          <p:cNvSpPr/>
          <p:nvPr/>
        </p:nvSpPr>
        <p:spPr>
          <a:xfrm>
            <a:off x="12695724" y="6031104"/>
            <a:ext cx="984611" cy="2179320"/>
          </a:xfrm>
          <a:custGeom>
            <a:avLst/>
            <a:gdLst>
              <a:gd name="connsiteX0" fmla="*/ 1005840 w 1712973"/>
              <a:gd name="connsiteY0" fmla="*/ 0 h 2179320"/>
              <a:gd name="connsiteX1" fmla="*/ 1691640 w 1712973"/>
              <a:gd name="connsiteY1" fmla="*/ 838200 h 2179320"/>
              <a:gd name="connsiteX2" fmla="*/ 289560 w 1712973"/>
              <a:gd name="connsiteY2" fmla="*/ 1539240 h 2179320"/>
              <a:gd name="connsiteX3" fmla="*/ 0 w 1712973"/>
              <a:gd name="connsiteY3" fmla="*/ 2179320 h 2179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2973" h="2179320">
                <a:moveTo>
                  <a:pt x="1005840" y="0"/>
                </a:moveTo>
                <a:cubicBezTo>
                  <a:pt x="1408430" y="290830"/>
                  <a:pt x="1811020" y="581660"/>
                  <a:pt x="1691640" y="838200"/>
                </a:cubicBezTo>
                <a:cubicBezTo>
                  <a:pt x="1572260" y="1094740"/>
                  <a:pt x="571500" y="1315720"/>
                  <a:pt x="289560" y="1539240"/>
                </a:cubicBezTo>
                <a:cubicBezTo>
                  <a:pt x="7620" y="1762760"/>
                  <a:pt x="3810" y="1971040"/>
                  <a:pt x="0" y="217932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4" name="Rounded Rectangle 33"/>
          <p:cNvSpPr/>
          <p:nvPr/>
        </p:nvSpPr>
        <p:spPr>
          <a:xfrm>
            <a:off x="13410369" y="8182178"/>
            <a:ext cx="1830436" cy="879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Tweet-Like</a:t>
            </a:r>
          </a:p>
          <a:p>
            <a:pPr algn="ctr"/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35" name="Rounded Rectangle 34"/>
          <p:cNvSpPr/>
          <p:nvPr/>
        </p:nvSpPr>
        <p:spPr>
          <a:xfrm>
            <a:off x="14299999" y="5637317"/>
            <a:ext cx="2631916" cy="105156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 smtClean="0"/>
              <a:t>Running Top3 Like Counts Aggregation</a:t>
            </a:r>
            <a:endParaRPr lang="en-US" sz="2000" dirty="0"/>
          </a:p>
        </p:txBody>
      </p:sp>
      <p:sp>
        <p:nvSpPr>
          <p:cNvPr id="36" name="Lightning Bolt 35"/>
          <p:cNvSpPr/>
          <p:nvPr/>
        </p:nvSpPr>
        <p:spPr>
          <a:xfrm>
            <a:off x="13780236" y="578415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Snagit_PPT51EF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38980" y="5763398"/>
            <a:ext cx="462256" cy="851173"/>
          </a:xfrm>
          <a:prstGeom prst="rect">
            <a:avLst/>
          </a:prstGeom>
        </p:spPr>
      </p:pic>
      <p:sp>
        <p:nvSpPr>
          <p:cNvPr id="38" name="Freeform 37"/>
          <p:cNvSpPr/>
          <p:nvPr/>
        </p:nvSpPr>
        <p:spPr>
          <a:xfrm>
            <a:off x="13930164" y="6381624"/>
            <a:ext cx="365760" cy="1767840"/>
          </a:xfrm>
          <a:custGeom>
            <a:avLst/>
            <a:gdLst>
              <a:gd name="connsiteX0" fmla="*/ 0 w 365760"/>
              <a:gd name="connsiteY0" fmla="*/ 1767840 h 1767840"/>
              <a:gd name="connsiteX1" fmla="*/ 60960 w 365760"/>
              <a:gd name="connsiteY1" fmla="*/ 381000 h 1767840"/>
              <a:gd name="connsiteX2" fmla="*/ 365760 w 365760"/>
              <a:gd name="connsiteY2" fmla="*/ 0 h 1767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760" h="1767840">
                <a:moveTo>
                  <a:pt x="0" y="1767840"/>
                </a:moveTo>
                <a:cubicBezTo>
                  <a:pt x="0" y="1221740"/>
                  <a:pt x="0" y="675640"/>
                  <a:pt x="60960" y="381000"/>
                </a:cubicBezTo>
                <a:cubicBezTo>
                  <a:pt x="121920" y="86360"/>
                  <a:pt x="243840" y="43180"/>
                  <a:pt x="36576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ounded Rectangle 38"/>
          <p:cNvSpPr/>
          <p:nvPr/>
        </p:nvSpPr>
        <p:spPr>
          <a:xfrm>
            <a:off x="14476380" y="6920586"/>
            <a:ext cx="2048856" cy="112064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Tweet_Like_Counts</a:t>
            </a:r>
            <a:endParaRPr lang="nl-NL" dirty="0" smtClean="0"/>
          </a:p>
          <a:p>
            <a:pPr algn="ctr"/>
            <a:r>
              <a:rPr lang="nl-NL" dirty="0" smtClean="0"/>
              <a:t>Topic</a:t>
            </a:r>
            <a:endParaRPr lang="nl-NL" dirty="0"/>
          </a:p>
        </p:txBody>
      </p:sp>
      <p:sp>
        <p:nvSpPr>
          <p:cNvPr id="40" name="Freeform 39"/>
          <p:cNvSpPr/>
          <p:nvPr/>
        </p:nvSpPr>
        <p:spPr>
          <a:xfrm>
            <a:off x="16505724" y="6671184"/>
            <a:ext cx="495859" cy="1219200"/>
          </a:xfrm>
          <a:custGeom>
            <a:avLst/>
            <a:gdLst>
              <a:gd name="connsiteX0" fmla="*/ 381000 w 495859"/>
              <a:gd name="connsiteY0" fmla="*/ 0 h 1219200"/>
              <a:gd name="connsiteX1" fmla="*/ 472440 w 495859"/>
              <a:gd name="connsiteY1" fmla="*/ 1005840 h 1219200"/>
              <a:gd name="connsiteX2" fmla="*/ 0 w 495859"/>
              <a:gd name="connsiteY2" fmla="*/ 1219200 h 1219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859" h="1219200">
                <a:moveTo>
                  <a:pt x="381000" y="0"/>
                </a:moveTo>
                <a:cubicBezTo>
                  <a:pt x="458470" y="401320"/>
                  <a:pt x="535940" y="802640"/>
                  <a:pt x="472440" y="1005840"/>
                </a:cubicBezTo>
                <a:cubicBezTo>
                  <a:pt x="408940" y="1209040"/>
                  <a:pt x="204470" y="1214120"/>
                  <a:pt x="0" y="121920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Lightning Bolt 40"/>
          <p:cNvSpPr/>
          <p:nvPr/>
        </p:nvSpPr>
        <p:spPr>
          <a:xfrm>
            <a:off x="16490358" y="7976739"/>
            <a:ext cx="419861" cy="544476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8550780" y="4722712"/>
            <a:ext cx="2044187" cy="894079"/>
            <a:chOff x="5137293" y="4178166"/>
            <a:chExt cx="3281568" cy="1551309"/>
          </a:xfrm>
        </p:grpSpPr>
        <p:sp>
          <p:nvSpPr>
            <p:cNvPr id="43" name="Rounded Rectangle 42"/>
            <p:cNvSpPr/>
            <p:nvPr/>
          </p:nvSpPr>
          <p:spPr>
            <a:xfrm>
              <a:off x="5137293" y="4239264"/>
              <a:ext cx="3281568" cy="149021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pic>
          <p:nvPicPr>
            <p:cNvPr id="44" name="Picture 33" descr="Related image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79922" y="4178166"/>
              <a:ext cx="2918300" cy="14591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6" name="Freeform 45"/>
          <p:cNvSpPr/>
          <p:nvPr/>
        </p:nvSpPr>
        <p:spPr>
          <a:xfrm>
            <a:off x="8003980" y="5538651"/>
            <a:ext cx="1257586" cy="2782389"/>
          </a:xfrm>
          <a:custGeom>
            <a:avLst/>
            <a:gdLst>
              <a:gd name="connsiteX0" fmla="*/ 656694 w 1257586"/>
              <a:gd name="connsiteY0" fmla="*/ 0 h 2782389"/>
              <a:gd name="connsiteX1" fmla="*/ 16614 w 1257586"/>
              <a:gd name="connsiteY1" fmla="*/ 914400 h 2782389"/>
              <a:gd name="connsiteX2" fmla="*/ 1257586 w 1257586"/>
              <a:gd name="connsiteY2" fmla="*/ 2782389 h 27823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57586" h="2782389">
                <a:moveTo>
                  <a:pt x="656694" y="0"/>
                </a:moveTo>
                <a:cubicBezTo>
                  <a:pt x="286579" y="225334"/>
                  <a:pt x="-83535" y="450669"/>
                  <a:pt x="16614" y="914400"/>
                </a:cubicBezTo>
                <a:cubicBezTo>
                  <a:pt x="116763" y="1378131"/>
                  <a:pt x="687174" y="2080260"/>
                  <a:pt x="1257586" y="2782389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ounded Rectangle 46"/>
          <p:cNvSpPr/>
          <p:nvPr/>
        </p:nvSpPr>
        <p:spPr>
          <a:xfrm>
            <a:off x="4594495" y="6538612"/>
            <a:ext cx="3281568" cy="149021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48" name="Picture 28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52" y="2724134"/>
            <a:ext cx="1794167" cy="881301"/>
          </a:xfrm>
          <a:prstGeom prst="rect">
            <a:avLst/>
          </a:prstGeom>
        </p:spPr>
      </p:pic>
      <p:sp>
        <p:nvSpPr>
          <p:cNvPr id="49" name="Rounded Rectangle 48"/>
          <p:cNvSpPr/>
          <p:nvPr/>
        </p:nvSpPr>
        <p:spPr>
          <a:xfrm>
            <a:off x="1472212" y="3517763"/>
            <a:ext cx="1358537" cy="77129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50" name="Rounded Rectangle 49"/>
          <p:cNvSpPr/>
          <p:nvPr/>
        </p:nvSpPr>
        <p:spPr>
          <a:xfrm>
            <a:off x="2504476" y="3992043"/>
            <a:ext cx="1187023" cy="77854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51" name="Picture 2" descr="Image result for logo html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9196" y="2728782"/>
            <a:ext cx="798598" cy="798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Rounded Rectangle 51"/>
          <p:cNvSpPr/>
          <p:nvPr/>
        </p:nvSpPr>
        <p:spPr>
          <a:xfrm>
            <a:off x="1748303" y="4559032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2330593" y="5143194"/>
            <a:ext cx="1208186" cy="75527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Client</a:t>
            </a:r>
          </a:p>
        </p:txBody>
      </p:sp>
      <p:pic>
        <p:nvPicPr>
          <p:cNvPr id="54" name="Picture 2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600" y="5559234"/>
            <a:ext cx="542365" cy="381858"/>
          </a:xfrm>
          <a:prstGeom prst="rect">
            <a:avLst/>
          </a:prstGeom>
        </p:spPr>
      </p:pic>
      <p:pic>
        <p:nvPicPr>
          <p:cNvPr id="55" name="Picture 2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203" y="4559032"/>
            <a:ext cx="826443" cy="581866"/>
          </a:xfrm>
          <a:prstGeom prst="rect">
            <a:avLst/>
          </a:prstGeom>
        </p:spPr>
      </p:pic>
      <p:pic>
        <p:nvPicPr>
          <p:cNvPr id="56" name="Picture 2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45" y="3657314"/>
            <a:ext cx="826443" cy="581866"/>
          </a:xfrm>
          <a:prstGeom prst="rect">
            <a:avLst/>
          </a:prstGeom>
        </p:spPr>
      </p:pic>
      <p:pic>
        <p:nvPicPr>
          <p:cNvPr id="57" name="Picture 33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7124" y="6477514"/>
            <a:ext cx="2918300" cy="14591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2" descr="http://127.0.0.1:3000/images/like-tweet.jpg"/>
          <p:cNvPicPr>
            <a:picLocks noChangeAspect="1" noChangeArrowheads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710" y="5914427"/>
            <a:ext cx="654801" cy="432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Left-Right Arrow 66"/>
          <p:cNvSpPr/>
          <p:nvPr/>
        </p:nvSpPr>
        <p:spPr>
          <a:xfrm rot="2499506">
            <a:off x="3522747" y="5160996"/>
            <a:ext cx="2389077" cy="1518768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Web</a:t>
            </a:r>
          </a:p>
          <a:p>
            <a:pPr algn="ctr"/>
            <a:r>
              <a:rPr lang="en-US" dirty="0" smtClean="0"/>
              <a:t>Sockets</a:t>
            </a:r>
            <a:endParaRPr lang="nl-NL" dirty="0"/>
          </a:p>
        </p:txBody>
      </p:sp>
      <p:sp>
        <p:nvSpPr>
          <p:cNvPr id="69" name="Left Arrow 68"/>
          <p:cNvSpPr/>
          <p:nvPr/>
        </p:nvSpPr>
        <p:spPr>
          <a:xfrm rot="2939809">
            <a:off x="3323240" y="6015083"/>
            <a:ext cx="1760160" cy="129569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SSE</a:t>
            </a:r>
            <a:endParaRPr lang="nl-NL" dirty="0"/>
          </a:p>
        </p:txBody>
      </p:sp>
      <p:sp>
        <p:nvSpPr>
          <p:cNvPr id="74" name="Left-Right Arrow 73"/>
          <p:cNvSpPr/>
          <p:nvPr/>
        </p:nvSpPr>
        <p:spPr>
          <a:xfrm>
            <a:off x="7876063" y="7207089"/>
            <a:ext cx="1024901" cy="54506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5" name="Right Arrow 74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  <a:solidFill>
            <a:schemeClr val="bg1">
              <a:lumMod val="7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IoT</a:t>
            </a:r>
            <a:r>
              <a:rPr lang="en-US" dirty="0" smtClean="0"/>
              <a:t> metrics from hundreds of devices</a:t>
            </a:r>
            <a:endParaRPr lang="nl-NL" dirty="0"/>
          </a:p>
        </p:txBody>
      </p:sp>
      <p:sp>
        <p:nvSpPr>
          <p:cNvPr id="76" name="Right Arrow 75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User actions &amp; click events from </a:t>
            </a:r>
            <a:r>
              <a:rPr lang="en-US" dirty="0" err="1" smtClean="0"/>
              <a:t>webshop</a:t>
            </a:r>
            <a:endParaRPr lang="nl-NL" dirty="0"/>
          </a:p>
        </p:txBody>
      </p:sp>
      <p:sp>
        <p:nvSpPr>
          <p:cNvPr id="77" name="Right Arrow 76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Live Traffic Events</a:t>
            </a:r>
            <a:endParaRPr lang="nl-NL" dirty="0"/>
          </a:p>
        </p:txBody>
      </p:sp>
      <p:sp>
        <p:nvSpPr>
          <p:cNvPr id="78" name="Right Arrow 77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Microservices</a:t>
            </a:r>
            <a:r>
              <a:rPr lang="en-US" dirty="0" smtClean="0"/>
              <a:t> chatter</a:t>
            </a:r>
            <a:endParaRPr lang="nl-NL" dirty="0"/>
          </a:p>
        </p:txBody>
      </p:sp>
      <p:sp>
        <p:nvSpPr>
          <p:cNvPr id="79" name="Right Arrow 78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  <a:solidFill>
            <a:srgbClr val="FFC00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Social Media events (Facebook, </a:t>
            </a:r>
            <a:r>
              <a:rPr lang="en-US" dirty="0" err="1" smtClean="0"/>
              <a:t>Whatsapp</a:t>
            </a:r>
            <a:r>
              <a:rPr lang="en-US" dirty="0" smtClean="0"/>
              <a:t>, …)</a:t>
            </a:r>
            <a:endParaRPr lang="nl-NL" dirty="0"/>
          </a:p>
        </p:txBody>
      </p:sp>
      <p:sp>
        <p:nvSpPr>
          <p:cNvPr id="80" name="Right Arrow 79"/>
          <p:cNvSpPr/>
          <p:nvPr/>
        </p:nvSpPr>
        <p:spPr>
          <a:xfrm>
            <a:off x="938287" y="587694"/>
            <a:ext cx="3837341" cy="2384697"/>
          </a:xfrm>
          <a:prstGeom prst="rightArrow">
            <a:avLst/>
          </a:prstGeom>
          <a:solidFill>
            <a:srgbClr val="00B0F0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IT Operations – monitoring metrics</a:t>
            </a:r>
            <a:endParaRPr lang="nl-NL" dirty="0"/>
          </a:p>
        </p:txBody>
      </p:sp>
      <p:grpSp>
        <p:nvGrpSpPr>
          <p:cNvPr id="81" name="Group 80"/>
          <p:cNvGrpSpPr/>
          <p:nvPr/>
        </p:nvGrpSpPr>
        <p:grpSpPr>
          <a:xfrm>
            <a:off x="208678" y="7049759"/>
            <a:ext cx="3753728" cy="2321883"/>
            <a:chOff x="322846" y="3984712"/>
            <a:chExt cx="7343524" cy="4174813"/>
          </a:xfrm>
        </p:grpSpPr>
        <p:pic>
          <p:nvPicPr>
            <p:cNvPr id="82" name="Picture 81" descr="Image result for chat bot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2846" y="3984712"/>
              <a:ext cx="3146064" cy="20945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3" name="Picture 4" descr="Image result for siri"/>
            <p:cNvPicPr>
              <a:picLocks noChangeAspect="1" noChangeArrowheads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993" r="24028"/>
            <a:stretch/>
          </p:blipFill>
          <p:spPr bwMode="auto">
            <a:xfrm>
              <a:off x="2388762" y="5573602"/>
              <a:ext cx="1648545" cy="159753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Picture 6" descr="Image result for alexa"/>
            <p:cNvPicPr>
              <a:picLocks noChangeAspect="1" noChangeArrowheads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035" y="4012377"/>
              <a:ext cx="2095066" cy="20950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5" name="Picture 8" descr="Image result for mobile client push notification"/>
            <p:cNvPicPr>
              <a:picLocks noChangeAspect="1" noChangeArrowheads="1"/>
            </p:cNvPicPr>
            <p:nvPr/>
          </p:nvPicPr>
          <p:blipFill rotWithShape="1"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42" r="21122"/>
            <a:stretch/>
          </p:blipFill>
          <p:spPr bwMode="auto">
            <a:xfrm>
              <a:off x="447946" y="6859896"/>
              <a:ext cx="1551341" cy="1105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6" name="Rounded Rectangle 85"/>
            <p:cNvSpPr/>
            <p:nvPr/>
          </p:nvSpPr>
          <p:spPr>
            <a:xfrm>
              <a:off x="4647575" y="6300826"/>
              <a:ext cx="1619794" cy="888274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µ</a:t>
              </a:r>
              <a:endParaRPr lang="nl-NL" dirty="0"/>
            </a:p>
          </p:txBody>
        </p:sp>
        <p:sp>
          <p:nvSpPr>
            <p:cNvPr id="87" name="Rounded Rectangle 86"/>
            <p:cNvSpPr/>
            <p:nvPr/>
          </p:nvSpPr>
          <p:spPr>
            <a:xfrm>
              <a:off x="6046576" y="5663306"/>
              <a:ext cx="1619794" cy="8882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µ</a:t>
              </a:r>
              <a:endParaRPr lang="nl-NL" dirty="0"/>
            </a:p>
          </p:txBody>
        </p:sp>
        <p:sp>
          <p:nvSpPr>
            <p:cNvPr id="88" name="Rounded Rectangle 87"/>
            <p:cNvSpPr/>
            <p:nvPr/>
          </p:nvSpPr>
          <p:spPr>
            <a:xfrm>
              <a:off x="5812720" y="6938346"/>
              <a:ext cx="1619794" cy="8882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µ</a:t>
              </a:r>
              <a:endParaRPr lang="nl-NL" dirty="0"/>
            </a:p>
          </p:txBody>
        </p:sp>
        <p:sp>
          <p:nvSpPr>
            <p:cNvPr id="89" name="Rounded Rectangle 88"/>
            <p:cNvSpPr/>
            <p:nvPr/>
          </p:nvSpPr>
          <p:spPr>
            <a:xfrm>
              <a:off x="4426782" y="7271251"/>
              <a:ext cx="1619794" cy="8882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µ</a:t>
              </a:r>
              <a:endParaRPr lang="nl-NL" dirty="0"/>
            </a:p>
          </p:txBody>
        </p:sp>
      </p:grpSp>
      <p:pic>
        <p:nvPicPr>
          <p:cNvPr id="42" name="Picture 4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223032" y="1168131"/>
            <a:ext cx="2514318" cy="1376648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369819" y="1278722"/>
            <a:ext cx="2311504" cy="1607218"/>
          </a:xfrm>
          <a:prstGeom prst="rect">
            <a:avLst/>
          </a:prstGeom>
        </p:spPr>
      </p:pic>
      <p:pic>
        <p:nvPicPr>
          <p:cNvPr id="2052" name="Picture 4" descr="heavy traffic with red lights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0993" y="1202831"/>
            <a:ext cx="2151828" cy="1613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Image result for microservice chatter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artisticCutou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457" y="1249226"/>
            <a:ext cx="2419629" cy="143901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272627" y="1302931"/>
            <a:ext cx="2392884" cy="1430158"/>
          </a:xfrm>
          <a:prstGeom prst="rect">
            <a:avLst/>
          </a:prstGeom>
        </p:spPr>
      </p:pic>
      <p:pic>
        <p:nvPicPr>
          <p:cNvPr id="2054" name="Picture 6" descr="Image result for it analytics"/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10" y="1011221"/>
            <a:ext cx="2633815" cy="1896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0" name="Left Arrow 89"/>
          <p:cNvSpPr/>
          <p:nvPr/>
        </p:nvSpPr>
        <p:spPr>
          <a:xfrm rot="19757000">
            <a:off x="4137416" y="7165407"/>
            <a:ext cx="565486" cy="1295690"/>
          </a:xfrm>
          <a:prstGeom prst="leftArrow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41626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25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2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25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2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250"/>
                            </p:stCondLst>
                            <p:childTnLst>
                              <p:par>
                                <p:cTn id="43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2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87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9250"/>
                            </p:stCondLst>
                            <p:childTnLst>
                              <p:par>
                                <p:cTn id="52" presetID="2" presetClass="entr" presetSubtype="1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25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7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76" grpId="0" animBg="1"/>
      <p:bldP spid="77" grpId="0" animBg="1"/>
      <p:bldP spid="78" grpId="0" animBg="1"/>
      <p:bldP spid="79" grpId="0" animBg="1"/>
      <p:bldP spid="80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141453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Fast data – Active UI &amp; Active </a:t>
            </a:r>
            <a:r>
              <a:rPr lang="en-US" dirty="0" smtClean="0"/>
              <a:t>API leveraging live data streams</a:t>
            </a:r>
            <a:endParaRPr lang="en-US" dirty="0" smtClean="0"/>
          </a:p>
          <a:p>
            <a:r>
              <a:rPr lang="en-US" dirty="0" smtClean="0"/>
              <a:t>Decoupled processing</a:t>
            </a:r>
          </a:p>
          <a:p>
            <a:pPr lvl="1"/>
            <a:r>
              <a:rPr lang="en-US" dirty="0" err="1" smtClean="0"/>
              <a:t>Unentangled</a:t>
            </a:r>
            <a:r>
              <a:rPr lang="en-US" dirty="0" smtClean="0"/>
              <a:t>, separated in space and time</a:t>
            </a:r>
          </a:p>
          <a:p>
            <a:pPr lvl="1"/>
            <a:r>
              <a:rPr lang="en-US" dirty="0" smtClean="0"/>
              <a:t>Distributed </a:t>
            </a:r>
            <a:r>
              <a:rPr lang="en-US" dirty="0" smtClean="0"/>
              <a:t>across clouds and on premises</a:t>
            </a:r>
          </a:p>
          <a:p>
            <a:r>
              <a:rPr lang="en-US" dirty="0" smtClean="0"/>
              <a:t>Kafka</a:t>
            </a:r>
          </a:p>
          <a:p>
            <a:pPr lvl="1"/>
            <a:r>
              <a:rPr lang="en-US" dirty="0" smtClean="0"/>
              <a:t>Events &amp; Data Store</a:t>
            </a:r>
          </a:p>
          <a:p>
            <a:pPr lvl="1"/>
            <a:r>
              <a:rPr lang="en-US" dirty="0" smtClean="0"/>
              <a:t>Streaming Analysis –Kafka Streams and KSQL</a:t>
            </a:r>
          </a:p>
          <a:p>
            <a:r>
              <a:rPr lang="en-US" dirty="0" smtClean="0"/>
              <a:t>Modern browser – push </a:t>
            </a:r>
            <a:r>
              <a:rPr lang="en-US" dirty="0" smtClean="0"/>
              <a:t>capability &amp; bi-directional communication</a:t>
            </a:r>
            <a:endParaRPr lang="en-US" dirty="0" smtClean="0"/>
          </a:p>
          <a:p>
            <a:pPr lvl="1"/>
            <a:r>
              <a:rPr lang="en-US" dirty="0" smtClean="0"/>
              <a:t>SSE, </a:t>
            </a:r>
            <a:r>
              <a:rPr lang="en-US" dirty="0" err="1" smtClean="0"/>
              <a:t>WebSocket</a:t>
            </a:r>
            <a:r>
              <a:rPr lang="en-US" dirty="0" smtClean="0"/>
              <a:t>, </a:t>
            </a:r>
            <a:r>
              <a:rPr lang="en-US" i="1" dirty="0" smtClean="0"/>
              <a:t>HTTP/2, </a:t>
            </a:r>
            <a:r>
              <a:rPr lang="en-US" i="1" dirty="0" err="1" smtClean="0"/>
              <a:t>WebWorker</a:t>
            </a:r>
            <a:r>
              <a:rPr lang="en-US" i="1" dirty="0" smtClean="0"/>
              <a:t> Notifications</a:t>
            </a:r>
          </a:p>
          <a:p>
            <a:r>
              <a:rPr lang="en-US" dirty="0" smtClean="0"/>
              <a:t>Active UI with </a:t>
            </a:r>
            <a:r>
              <a:rPr lang="en-US" dirty="0" smtClean="0"/>
              <a:t>happy users, fresh </a:t>
            </a:r>
            <a:r>
              <a:rPr lang="en-US" dirty="0" smtClean="0"/>
              <a:t>data without burden on </a:t>
            </a:r>
            <a:r>
              <a:rPr lang="en-US" dirty="0" smtClean="0"/>
              <a:t>back </a:t>
            </a:r>
            <a:r>
              <a:rPr lang="en-US" dirty="0" smtClean="0"/>
              <a:t>end </a:t>
            </a:r>
            <a:r>
              <a:rPr lang="en-US" dirty="0" smtClean="0"/>
              <a:t>systems</a:t>
            </a:r>
            <a:endParaRPr lang="en-US" dirty="0" smtClean="0"/>
          </a:p>
          <a:p>
            <a:pPr lvl="1"/>
            <a:r>
              <a:rPr lang="en-US" dirty="0" smtClean="0"/>
              <a:t>“</a:t>
            </a:r>
            <a:r>
              <a:rPr lang="en-US" b="1" i="1" dirty="0" smtClean="0"/>
              <a:t>Step away from that F5 key</a:t>
            </a:r>
            <a:r>
              <a:rPr lang="en-US" dirty="0" smtClean="0"/>
              <a:t>” </a:t>
            </a:r>
            <a:endParaRPr lang="en-US" dirty="0"/>
          </a:p>
        </p:txBody>
      </p:sp>
      <p:pic>
        <p:nvPicPr>
          <p:cNvPr id="7170" name="Picture 2" descr="Image result for hold me back computer user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0464" y="5696953"/>
            <a:ext cx="3048000" cy="304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f5 button"/>
          <p:cNvPicPr>
            <a:picLocks noChangeAspect="1" noChangeArrowheads="1" noCrop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8891" y="8351549"/>
            <a:ext cx="1160938" cy="108741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2713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9" y="1516604"/>
            <a:ext cx="9135112" cy="66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822873" y="3089564"/>
            <a:ext cx="3228109" cy="3144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&lt;Middleware&gt;</a:t>
            </a:r>
            <a:endParaRPr lang="nl-NL" sz="3200" dirty="0"/>
          </a:p>
        </p:txBody>
      </p:sp>
      <p:sp>
        <p:nvSpPr>
          <p:cNvPr id="5" name="Right Arrow 4"/>
          <p:cNvSpPr/>
          <p:nvPr/>
        </p:nvSpPr>
        <p:spPr>
          <a:xfrm>
            <a:off x="8944322" y="3325091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Arrow 6"/>
          <p:cNvSpPr/>
          <p:nvPr/>
        </p:nvSpPr>
        <p:spPr>
          <a:xfrm>
            <a:off x="8944321" y="3734165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8" name="Right Arrow 7"/>
          <p:cNvSpPr/>
          <p:nvPr/>
        </p:nvSpPr>
        <p:spPr>
          <a:xfrm>
            <a:off x="8944320" y="4143239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9" name="Right Arrow 8"/>
          <p:cNvSpPr/>
          <p:nvPr/>
        </p:nvSpPr>
        <p:spPr>
          <a:xfrm>
            <a:off x="8944319" y="4552313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10" name="Right Arrow 9"/>
          <p:cNvSpPr/>
          <p:nvPr/>
        </p:nvSpPr>
        <p:spPr>
          <a:xfrm>
            <a:off x="8548256" y="4961387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1" name="Right Arrow 10"/>
          <p:cNvSpPr/>
          <p:nvPr/>
        </p:nvSpPr>
        <p:spPr>
          <a:xfrm>
            <a:off x="8548256" y="5370461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2" name="Right Arrow 11"/>
          <p:cNvSpPr/>
          <p:nvPr/>
        </p:nvSpPr>
        <p:spPr>
          <a:xfrm>
            <a:off x="8548256" y="5779535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3" name="Cloud 2"/>
          <p:cNvSpPr/>
          <p:nvPr/>
        </p:nvSpPr>
        <p:spPr>
          <a:xfrm>
            <a:off x="13646727" y="1261128"/>
            <a:ext cx="3222481" cy="1496291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Can 5"/>
          <p:cNvSpPr/>
          <p:nvPr/>
        </p:nvSpPr>
        <p:spPr>
          <a:xfrm>
            <a:off x="14256327" y="3325091"/>
            <a:ext cx="2757055" cy="110283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an 13"/>
          <p:cNvSpPr/>
          <p:nvPr/>
        </p:nvSpPr>
        <p:spPr>
          <a:xfrm>
            <a:off x="15746990" y="4662054"/>
            <a:ext cx="1122218" cy="2147454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14034655" y="7065818"/>
            <a:ext cx="2161309" cy="1787237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2926291" y="2314409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endCxn id="6" idx="2"/>
          </p:cNvCxnSpPr>
          <p:nvPr/>
        </p:nvCxnSpPr>
        <p:spPr>
          <a:xfrm flipV="1">
            <a:off x="13078691" y="3876509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endCxn id="14" idx="2"/>
          </p:cNvCxnSpPr>
          <p:nvPr/>
        </p:nvCxnSpPr>
        <p:spPr>
          <a:xfrm>
            <a:off x="13009418" y="4950235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12940145" y="6023961"/>
            <a:ext cx="1316182" cy="12742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781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465916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6315348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2" y="7251451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270951" y="3774227"/>
            <a:ext cx="14523528" cy="58477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nl-NL" sz="3200" b="1" dirty="0"/>
              <a:t>https://github.com/lucasjellema/devoxxUK18-active-ui-streaming-analysis</a:t>
            </a:r>
            <a:endParaRPr lang="nl-NL" sz="3200" b="1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42044" y="4659164"/>
            <a:ext cx="7852435" cy="4824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2050" name="Picture 2" descr="Image result for web dashboar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829" y="1516604"/>
            <a:ext cx="9135112" cy="664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/>
          <p:cNvSpPr/>
          <p:nvPr/>
        </p:nvSpPr>
        <p:spPr>
          <a:xfrm>
            <a:off x="9822873" y="3089564"/>
            <a:ext cx="3228109" cy="3144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&lt;Middleware&gt;</a:t>
            </a:r>
            <a:endParaRPr lang="nl-NL" sz="3200" dirty="0"/>
          </a:p>
        </p:txBody>
      </p:sp>
      <p:sp>
        <p:nvSpPr>
          <p:cNvPr id="5" name="Right Arrow 4"/>
          <p:cNvSpPr/>
          <p:nvPr/>
        </p:nvSpPr>
        <p:spPr>
          <a:xfrm>
            <a:off x="8944322" y="3325091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7" name="Right Arrow 6"/>
          <p:cNvSpPr/>
          <p:nvPr/>
        </p:nvSpPr>
        <p:spPr>
          <a:xfrm>
            <a:off x="8944321" y="3734165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8" name="Right Arrow 7"/>
          <p:cNvSpPr/>
          <p:nvPr/>
        </p:nvSpPr>
        <p:spPr>
          <a:xfrm>
            <a:off x="8944320" y="4143239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9" name="Right Arrow 8"/>
          <p:cNvSpPr/>
          <p:nvPr/>
        </p:nvSpPr>
        <p:spPr>
          <a:xfrm>
            <a:off x="8944319" y="4552313"/>
            <a:ext cx="1025237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F5</a:t>
            </a:r>
            <a:endParaRPr lang="nl-NL" sz="1800" dirty="0"/>
          </a:p>
        </p:txBody>
      </p:sp>
      <p:sp>
        <p:nvSpPr>
          <p:cNvPr id="10" name="Right Arrow 9"/>
          <p:cNvSpPr/>
          <p:nvPr/>
        </p:nvSpPr>
        <p:spPr>
          <a:xfrm>
            <a:off x="8548256" y="4961387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1" name="Right Arrow 10"/>
          <p:cNvSpPr/>
          <p:nvPr/>
        </p:nvSpPr>
        <p:spPr>
          <a:xfrm>
            <a:off x="8548256" y="5370461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12" name="Right Arrow 11"/>
          <p:cNvSpPr/>
          <p:nvPr/>
        </p:nvSpPr>
        <p:spPr>
          <a:xfrm>
            <a:off x="8548256" y="5779535"/>
            <a:ext cx="1421300" cy="458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 smtClean="0"/>
              <a:t>CTRLF5</a:t>
            </a:r>
            <a:endParaRPr lang="nl-NL" sz="1800" dirty="0"/>
          </a:p>
        </p:txBody>
      </p:sp>
      <p:sp>
        <p:nvSpPr>
          <p:cNvPr id="3" name="Cloud 2"/>
          <p:cNvSpPr/>
          <p:nvPr/>
        </p:nvSpPr>
        <p:spPr>
          <a:xfrm>
            <a:off x="13646727" y="1261128"/>
            <a:ext cx="3222481" cy="1496291"/>
          </a:xfrm>
          <a:prstGeom prst="cloud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Can 5"/>
          <p:cNvSpPr/>
          <p:nvPr/>
        </p:nvSpPr>
        <p:spPr>
          <a:xfrm>
            <a:off x="14256327" y="3325091"/>
            <a:ext cx="2757055" cy="1102836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Can 13"/>
          <p:cNvSpPr/>
          <p:nvPr/>
        </p:nvSpPr>
        <p:spPr>
          <a:xfrm>
            <a:off x="15746990" y="4662054"/>
            <a:ext cx="1122218" cy="2147454"/>
          </a:xfrm>
          <a:prstGeom prst="can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3" name="Cube 12"/>
          <p:cNvSpPr/>
          <p:nvPr/>
        </p:nvSpPr>
        <p:spPr>
          <a:xfrm>
            <a:off x="14034655" y="7065818"/>
            <a:ext cx="2161309" cy="1787237"/>
          </a:xfrm>
          <a:prstGeom prst="cube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12358252" y="17463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13037126" y="34608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3009418" y="4506889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12510652" y="18987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12663052" y="20511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flipV="1">
            <a:off x="12815452" y="22035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12967852" y="23559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13120252" y="2508375"/>
            <a:ext cx="1330036" cy="14197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V="1">
            <a:off x="13037124" y="36132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13037122" y="37656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V="1">
            <a:off x="13037120" y="39180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V="1">
            <a:off x="13037118" y="40704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3037116" y="42228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V="1">
            <a:off x="13037114" y="4375277"/>
            <a:ext cx="1177636" cy="10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13009418" y="4637518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13009418" y="4768147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13009418" y="4898776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13009418" y="5029405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>
            <a:off x="13009418" y="5160034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13009418" y="5421289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13009418" y="5290663"/>
            <a:ext cx="2737572" cy="785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/>
          <p:cNvGrpSpPr/>
          <p:nvPr/>
        </p:nvGrpSpPr>
        <p:grpSpPr>
          <a:xfrm>
            <a:off x="11991091" y="5066383"/>
            <a:ext cx="3124217" cy="3329471"/>
            <a:chOff x="11991092" y="5066384"/>
            <a:chExt cx="2313726" cy="2396598"/>
          </a:xfrm>
        </p:grpSpPr>
        <p:cxnSp>
          <p:nvCxnSpPr>
            <p:cNvPr id="22" name="Straight Arrow Connector 21"/>
            <p:cNvCxnSpPr/>
            <p:nvPr/>
          </p:nvCxnSpPr>
          <p:spPr>
            <a:xfrm>
              <a:off x="12988636" y="5066384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12863943" y="5206677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12739250" y="5346970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12614557" y="5487263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/>
            <p:nvPr/>
          </p:nvCxnSpPr>
          <p:spPr>
            <a:xfrm>
              <a:off x="12489864" y="5627556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/>
            <p:nvPr/>
          </p:nvCxnSpPr>
          <p:spPr>
            <a:xfrm>
              <a:off x="12365171" y="5767849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2240478" y="5908142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45"/>
            <p:cNvCxnSpPr/>
            <p:nvPr/>
          </p:nvCxnSpPr>
          <p:spPr>
            <a:xfrm>
              <a:off x="12115785" y="6048435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11991092" y="6188728"/>
              <a:ext cx="1316182" cy="127425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925818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Fast data and active UI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Handle [data | event] influx</a:t>
            </a:r>
          </a:p>
          <a:p>
            <a:r>
              <a:rPr lang="en-US" dirty="0"/>
              <a:t>Analyze in real time</a:t>
            </a:r>
          </a:p>
          <a:p>
            <a:r>
              <a:rPr lang="en-US" dirty="0" smtClean="0"/>
              <a:t>Publish findings instantaneously</a:t>
            </a:r>
          </a:p>
          <a:p>
            <a:r>
              <a:rPr lang="en-US" dirty="0" smtClean="0"/>
              <a:t>Update UI &amp; notify end user immediately</a:t>
            </a:r>
          </a:p>
          <a:p>
            <a:pPr lvl="1"/>
            <a:r>
              <a:rPr lang="en-US" i="1" dirty="0" smtClean="0"/>
              <a:t>Convince end user that the UI is (still) active (and no F5 is required)</a:t>
            </a:r>
          </a:p>
          <a:p>
            <a:endParaRPr lang="en-US" dirty="0"/>
          </a:p>
          <a:p>
            <a:r>
              <a:rPr lang="en-US" dirty="0" smtClean="0"/>
              <a:t>Decoupled components</a:t>
            </a:r>
          </a:p>
          <a:p>
            <a:r>
              <a:rPr lang="en-US" dirty="0" smtClean="0"/>
              <a:t>No data loss when a component is temporarily down</a:t>
            </a:r>
          </a:p>
          <a:p>
            <a:r>
              <a:rPr lang="en-US" dirty="0" smtClean="0"/>
              <a:t>Scalable with volume of events and of number of clients</a:t>
            </a:r>
            <a:endParaRPr lang="en-US" dirty="0"/>
          </a:p>
          <a:p>
            <a:pPr marL="0" indent="0">
              <a:buNone/>
            </a:pP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60581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4" name="Picture 2" descr="Image result for web dashboard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893" y="1815737"/>
            <a:ext cx="4876702" cy="3547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/>
          <p:cNvSpPr/>
          <p:nvPr/>
        </p:nvSpPr>
        <p:spPr>
          <a:xfrm>
            <a:off x="7053548" y="3589637"/>
            <a:ext cx="3228109" cy="314498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 smtClean="0"/>
              <a:t>API</a:t>
            </a:r>
            <a:endParaRPr lang="nl-NL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123889" y="4367204"/>
            <a:ext cx="1047520" cy="2200293"/>
          </a:xfrm>
          <a:prstGeom prst="rect">
            <a:avLst/>
          </a:prstGeom>
        </p:spPr>
      </p:pic>
      <p:pic>
        <p:nvPicPr>
          <p:cNvPr id="1026" name="Picture 2" descr="Image result for chat bot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01454" y="560287"/>
            <a:ext cx="5718020" cy="3806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siri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3" r="24028"/>
          <a:stretch/>
        </p:blipFill>
        <p:spPr bwMode="auto">
          <a:xfrm>
            <a:off x="13756273" y="4582885"/>
            <a:ext cx="1648545" cy="1597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alexa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24408" y="3406176"/>
            <a:ext cx="2095066" cy="209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mage result for mobile client push notification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42" r="21122"/>
          <a:stretch/>
        </p:blipFill>
        <p:spPr bwMode="auto">
          <a:xfrm>
            <a:off x="1303244" y="6209055"/>
            <a:ext cx="3469538" cy="2473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ounded Rectangle 6"/>
          <p:cNvSpPr/>
          <p:nvPr/>
        </p:nvSpPr>
        <p:spPr>
          <a:xfrm>
            <a:off x="13075920" y="7576457"/>
            <a:ext cx="1619794" cy="888274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µ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14474921" y="6938937"/>
            <a:ext cx="1619794" cy="88827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µ</a:t>
            </a:r>
            <a:endParaRPr lang="nl-NL" dirty="0"/>
          </a:p>
        </p:txBody>
      </p:sp>
      <p:sp>
        <p:nvSpPr>
          <p:cNvPr id="13" name="Rounded Rectangle 12"/>
          <p:cNvSpPr/>
          <p:nvPr/>
        </p:nvSpPr>
        <p:spPr>
          <a:xfrm>
            <a:off x="14241065" y="8213977"/>
            <a:ext cx="1619794" cy="88827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µ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12855127" y="8546882"/>
            <a:ext cx="1619794" cy="888274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µ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5734595" y="4114800"/>
            <a:ext cx="1436914" cy="875211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9" name="Left-Right Arrow 8"/>
          <p:cNvSpPr/>
          <p:nvPr/>
        </p:nvSpPr>
        <p:spPr>
          <a:xfrm>
            <a:off x="5355773" y="4101012"/>
            <a:ext cx="1815736" cy="9144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Left-Right Arrow 17"/>
          <p:cNvSpPr/>
          <p:nvPr/>
        </p:nvSpPr>
        <p:spPr>
          <a:xfrm>
            <a:off x="9547134" y="3200400"/>
            <a:ext cx="1815736" cy="9144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9" name="Left-Right Arrow 18"/>
          <p:cNvSpPr/>
          <p:nvPr/>
        </p:nvSpPr>
        <p:spPr>
          <a:xfrm>
            <a:off x="3443953" y="6034153"/>
            <a:ext cx="3915632" cy="9144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0" name="Left-Right Arrow 19"/>
          <p:cNvSpPr/>
          <p:nvPr/>
        </p:nvSpPr>
        <p:spPr>
          <a:xfrm rot="2201116">
            <a:off x="9818516" y="6592242"/>
            <a:ext cx="3375130" cy="9144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0" name="Can 9"/>
          <p:cNvSpPr/>
          <p:nvPr/>
        </p:nvSpPr>
        <p:spPr>
          <a:xfrm>
            <a:off x="6741208" y="8171890"/>
            <a:ext cx="1356161" cy="1221179"/>
          </a:xfrm>
          <a:prstGeom prst="can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2" name="Can 21"/>
          <p:cNvSpPr/>
          <p:nvPr/>
        </p:nvSpPr>
        <p:spPr>
          <a:xfrm>
            <a:off x="8127146" y="8464731"/>
            <a:ext cx="1938649" cy="970240"/>
          </a:xfrm>
          <a:prstGeom prst="can">
            <a:avLst/>
          </a:prstGeom>
          <a:solidFill>
            <a:schemeClr val="bg2">
              <a:lumMod val="6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3" name="Left-Right Arrow 22"/>
          <p:cNvSpPr/>
          <p:nvPr/>
        </p:nvSpPr>
        <p:spPr>
          <a:xfrm rot="5400000">
            <a:off x="7488718" y="6941680"/>
            <a:ext cx="2131702" cy="914400"/>
          </a:xfrm>
          <a:prstGeom prst="left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26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 animBg="1"/>
      <p:bldP spid="14" grpId="0" animBg="1"/>
      <p:bldP spid="9" grpId="0" animBg="1"/>
      <p:bldP spid="18" grpId="0" animBg="1"/>
      <p:bldP spid="19" grpId="0" animBg="1"/>
      <p:bldP spid="20" grpId="0" animBg="1"/>
      <p:bldP spid="10" grpId="0" animBg="1"/>
      <p:bldP spid="22" grpId="0" animBg="1"/>
      <p:bldP spid="23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6_Office Theme">
  <a:themeElements>
    <a:clrScheme name="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FFFFFF"/>
      </a:accent3>
      <a:accent4>
        <a:srgbClr val="000000"/>
      </a:accent4>
      <a:accent5>
        <a:srgbClr val="AAB8DC"/>
      </a:accent5>
      <a:accent6>
        <a:srgbClr val="007B26"/>
      </a:accent6>
      <a:hlink>
        <a:srgbClr val="0000FF"/>
      </a:hlink>
      <a:folHlink>
        <a:srgbClr val="FF00FF"/>
      </a:folHlink>
    </a:clrScheme>
    <a:fontScheme name="Office Theme">
      <a:majorFont>
        <a:latin typeface="Arial Bold"/>
        <a:ea typeface="ＭＳ Ｐゴシック"/>
        <a:cs typeface="Arial Bold"/>
      </a:majorFont>
      <a:minorFont>
        <a:latin typeface="Arial Bold"/>
        <a:ea typeface="ＭＳ Ｐゴシック"/>
        <a:cs typeface="Arial Bold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461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blipFill dpi="0" rotWithShape="0">
          <a:blip xmlns:r="http://schemas.openxmlformats.org/officeDocument/2006/relationships" r:embed="rId1"/>
          <a:srcRect/>
          <a:tile tx="0" ty="0" sx="100000" sy="100000" flip="none" algn="tl"/>
        </a:blipFill>
        <a:ln w="25400" cap="flat" cmpd="sng" algn="ctr">
          <a:solidFill>
            <a:srgbClr val="000000"/>
          </a:solidFill>
          <a:prstDash val="solid"/>
          <a:miter lim="0"/>
          <a:headEnd type="none" w="med" len="med"/>
          <a:tailEnd type="none" w="med" len="med"/>
        </a:ln>
        <a:effectLst>
          <a:outerShdw blurRad="38100" dist="25400" dir="5400000" algn="ctr" rotWithShape="0">
            <a:srgbClr val="000000">
              <a:alpha val="50000"/>
            </a:srgbClr>
          </a:outerShdw>
        </a:effectLst>
      </a:spPr>
      <a:bodyPr vert="horz" wrap="square" lIns="50800" tIns="50800" rIns="50800" bIns="50800" numCol="1" anchor="ctr" anchorCtr="0" compatLnSpc="1">
        <a:prstTxWarp prst="textNoShape">
          <a:avLst/>
        </a:prstTxWarp>
      </a:bodyPr>
      <a:lstStyle>
        <a:defPPr marL="228600" marR="0" indent="0" algn="ctr" defTabSz="546100" rtl="0" eaLnBrk="1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3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ＭＳ Ｐゴシック" charset="0"/>
            <a:cs typeface="Gill Sans" charset="0"/>
            <a:sym typeface="Gill Sans" charset="0"/>
          </a:defRPr>
        </a:defPPr>
      </a:lst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6601</TotalTime>
  <Words>1487</Words>
  <Application>Microsoft Office PowerPoint</Application>
  <PresentationFormat>Custom</PresentationFormat>
  <Paragraphs>450</Paragraphs>
  <Slides>60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MS PGothic</vt:lpstr>
      <vt:lpstr>MS PGothic</vt:lpstr>
      <vt:lpstr>Arial</vt:lpstr>
      <vt:lpstr>Arial Bold</vt:lpstr>
      <vt:lpstr>Arial Narrow</vt:lpstr>
      <vt:lpstr>Arial Unicode MS</vt:lpstr>
      <vt:lpstr>Calibri</vt:lpstr>
      <vt:lpstr>Gill Sans</vt:lpstr>
      <vt:lpstr>Lucida Console</vt:lpstr>
      <vt:lpstr>Trebuchet MS Bold</vt:lpstr>
      <vt:lpstr>AMIS_WIDESCREEN</vt:lpstr>
      <vt:lpstr>6_Office Theme</vt:lpstr>
      <vt:lpstr>Real Time UI with Apache Kafka  Streaming Analytics of Fast Data and Server Push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Fast data and active UI</vt:lpstr>
      <vt:lpstr>PowerPoint Presentation</vt:lpstr>
      <vt:lpstr>The case at hand</vt:lpstr>
      <vt:lpstr>The Code</vt:lpstr>
      <vt:lpstr>Events</vt:lpstr>
      <vt:lpstr>Requirements for Event capability </vt:lpstr>
      <vt:lpstr>Introducing Apache Kafka</vt:lpstr>
      <vt:lpstr>PowerPoint Presentation</vt:lpstr>
      <vt:lpstr>Kafka terminology</vt:lpstr>
      <vt:lpstr>PowerPoint Presentation</vt:lpstr>
      <vt:lpstr>The case at hand – step one</vt:lpstr>
      <vt:lpstr>The case at hand – step one and a half</vt:lpstr>
      <vt:lpstr>The case at hand – step one and two</vt:lpstr>
      <vt:lpstr>PowerPoint Presentation</vt:lpstr>
      <vt:lpstr>PowerPoint Presentation</vt:lpstr>
      <vt:lpstr>PowerPoint Presentation</vt:lpstr>
      <vt:lpstr>Kafka consumer in node gets events pushed into application</vt:lpstr>
      <vt:lpstr>Web App registers listener with Kafka Event Consumer</vt:lpstr>
      <vt:lpstr>The case at hand Server sent events for push back</vt:lpstr>
      <vt:lpstr>Server sent event – server side</vt:lpstr>
      <vt:lpstr>Server sent event – Client side</vt:lpstr>
      <vt:lpstr>Live tweet stream</vt:lpstr>
      <vt:lpstr>The case at hand Tweet Likes – client to server to all clients</vt:lpstr>
      <vt:lpstr>The case at hand Web sockets – for bi directional push</vt:lpstr>
      <vt:lpstr>Websockets – server side</vt:lpstr>
      <vt:lpstr>Websockets – Client side - publishing</vt:lpstr>
      <vt:lpstr>Websockets – Client side - Consuming</vt:lpstr>
      <vt:lpstr>Tweet likes broadcasting</vt:lpstr>
      <vt:lpstr>The case at hand: Running Count Streaming analysis of tweet events </vt:lpstr>
      <vt:lpstr>The case at hand - Streaming analysis of Tweets</vt:lpstr>
      <vt:lpstr>Kafka streams</vt:lpstr>
      <vt:lpstr>Kafka streams</vt:lpstr>
      <vt:lpstr>Example of Kafka streams</vt:lpstr>
      <vt:lpstr>Add Kafka Streams capabilities to any Java application</vt:lpstr>
      <vt:lpstr>Kafka streams –  running count tweets per conference</vt:lpstr>
      <vt:lpstr>Wouldn’t it be nice if you could just do</vt:lpstr>
      <vt:lpstr>KSQL – Continuous Queries – processing event streams like tables</vt:lpstr>
      <vt:lpstr>Running tweet Count Through KSQL</vt:lpstr>
      <vt:lpstr>Running tweet Count Through KSQL</vt:lpstr>
      <vt:lpstr>Running tweet Count Through KSQL</vt:lpstr>
      <vt:lpstr>KSQL Running count of tweets per tag results published on kafka topic</vt:lpstr>
      <vt:lpstr>Streaming tweet analytics - pushed to client</vt:lpstr>
      <vt:lpstr>KSQL interfaces</vt:lpstr>
      <vt:lpstr>The three flavors of  Stream[ing] analytics With Kafka</vt:lpstr>
      <vt:lpstr>The case at hand –  Streaming analysis of Tweet likes</vt:lpstr>
      <vt:lpstr>The case at hand - Streaming analysis  of Tweet likes</vt:lpstr>
      <vt:lpstr>Websockets – server side Produce Tweet Like events</vt:lpstr>
      <vt:lpstr>Create stream from topic &amp; Table from stream</vt:lpstr>
      <vt:lpstr>Create stream from table &amp; enriched stream from stream</vt:lpstr>
      <vt:lpstr>Running Top 3 of  best liked tweets per conference</vt:lpstr>
      <vt:lpstr>PowerPoint Presentation</vt:lpstr>
      <vt:lpstr>Conclusion</vt:lpstr>
      <vt:lpstr>PowerPoint Presentation</vt:lpstr>
    </vt:vector>
  </TitlesOfParts>
  <Company>Conclusion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200</cp:revision>
  <dcterms:created xsi:type="dcterms:W3CDTF">2016-11-24T07:31:17Z</dcterms:created>
  <dcterms:modified xsi:type="dcterms:W3CDTF">2018-05-08T15:09:02Z</dcterms:modified>
</cp:coreProperties>
</file>